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95"/>
  </p:notesMasterIdLst>
  <p:sldIdLst>
    <p:sldId id="274" r:id="rId2"/>
    <p:sldId id="260" r:id="rId3"/>
    <p:sldId id="262" r:id="rId4"/>
    <p:sldId id="381" r:id="rId5"/>
    <p:sldId id="382" r:id="rId6"/>
    <p:sldId id="441" r:id="rId7"/>
    <p:sldId id="442" r:id="rId8"/>
    <p:sldId id="383" r:id="rId9"/>
    <p:sldId id="384" r:id="rId10"/>
    <p:sldId id="443" r:id="rId11"/>
    <p:sldId id="444" r:id="rId12"/>
    <p:sldId id="445" r:id="rId13"/>
    <p:sldId id="446" r:id="rId14"/>
    <p:sldId id="447" r:id="rId15"/>
    <p:sldId id="385" r:id="rId16"/>
    <p:sldId id="386"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387" r:id="rId32"/>
    <p:sldId id="462" r:id="rId33"/>
    <p:sldId id="463" r:id="rId34"/>
    <p:sldId id="464" r:id="rId35"/>
    <p:sldId id="465" r:id="rId36"/>
    <p:sldId id="466" r:id="rId37"/>
    <p:sldId id="388" r:id="rId38"/>
    <p:sldId id="468" r:id="rId39"/>
    <p:sldId id="467" r:id="rId40"/>
    <p:sldId id="469" r:id="rId41"/>
    <p:sldId id="470" r:id="rId42"/>
    <p:sldId id="471" r:id="rId43"/>
    <p:sldId id="472" r:id="rId44"/>
    <p:sldId id="473" r:id="rId45"/>
    <p:sldId id="474" r:id="rId46"/>
    <p:sldId id="475" r:id="rId47"/>
    <p:sldId id="476" r:id="rId48"/>
    <p:sldId id="477" r:id="rId49"/>
    <p:sldId id="478" r:id="rId50"/>
    <p:sldId id="479" r:id="rId51"/>
    <p:sldId id="480" r:id="rId52"/>
    <p:sldId id="481" r:id="rId53"/>
    <p:sldId id="482" r:id="rId54"/>
    <p:sldId id="483" r:id="rId55"/>
    <p:sldId id="484" r:id="rId56"/>
    <p:sldId id="485" r:id="rId57"/>
    <p:sldId id="486" r:id="rId58"/>
    <p:sldId id="487" r:id="rId59"/>
    <p:sldId id="488" r:id="rId60"/>
    <p:sldId id="489" r:id="rId61"/>
    <p:sldId id="490" r:id="rId62"/>
    <p:sldId id="491" r:id="rId63"/>
    <p:sldId id="492" r:id="rId64"/>
    <p:sldId id="493" r:id="rId65"/>
    <p:sldId id="494" r:id="rId66"/>
    <p:sldId id="495" r:id="rId67"/>
    <p:sldId id="496" r:id="rId68"/>
    <p:sldId id="497" r:id="rId69"/>
    <p:sldId id="498" r:id="rId70"/>
    <p:sldId id="499" r:id="rId71"/>
    <p:sldId id="500" r:id="rId72"/>
    <p:sldId id="501" r:id="rId73"/>
    <p:sldId id="502" r:id="rId74"/>
    <p:sldId id="503" r:id="rId75"/>
    <p:sldId id="504" r:id="rId76"/>
    <p:sldId id="505" r:id="rId77"/>
    <p:sldId id="506" r:id="rId78"/>
    <p:sldId id="507" r:id="rId79"/>
    <p:sldId id="508" r:id="rId80"/>
    <p:sldId id="509" r:id="rId81"/>
    <p:sldId id="510" r:id="rId82"/>
    <p:sldId id="511" r:id="rId83"/>
    <p:sldId id="512" r:id="rId84"/>
    <p:sldId id="513" r:id="rId85"/>
    <p:sldId id="514" r:id="rId86"/>
    <p:sldId id="515" r:id="rId87"/>
    <p:sldId id="516" r:id="rId88"/>
    <p:sldId id="517" r:id="rId89"/>
    <p:sldId id="518" r:id="rId90"/>
    <p:sldId id="519" r:id="rId91"/>
    <p:sldId id="520" r:id="rId92"/>
    <p:sldId id="521" r:id="rId93"/>
    <p:sldId id="440"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1"/>
    <p:restoredTop sz="94655"/>
  </p:normalViewPr>
  <p:slideViewPr>
    <p:cSldViewPr snapToGrid="0" snapToObjects="1">
      <p:cViewPr>
        <p:scale>
          <a:sx n="68" d="100"/>
          <a:sy n="68" d="100"/>
        </p:scale>
        <p:origin x="1904" y="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notesMaster" Target="notesMasters/notesMaster1.xml"/><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5ADC8-4A60-8349-BF7B-B6821CEA0E90}" type="datetimeFigureOut">
              <a:rPr lang="en-US" smtClean="0"/>
              <a:t>7/23/18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0A5D3-DD82-204A-BFED-794CE3F75B1F}" type="slidenum">
              <a:rPr lang="en-US" smtClean="0"/>
              <a:t>‹#›</a:t>
            </a:fld>
            <a:endParaRPr lang="en-US"/>
          </a:p>
        </p:txBody>
      </p:sp>
    </p:spTree>
    <p:extLst>
      <p:ext uri="{BB962C8B-B14F-4D97-AF65-F5344CB8AC3E}">
        <p14:creationId xmlns:p14="http://schemas.microsoft.com/office/powerpoint/2010/main" val="83802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7/23/18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7/23/18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7/23/18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7/23/18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Module 4</a:t>
            </a:r>
            <a:br>
              <a:rPr lang="en-US" dirty="0" smtClean="0"/>
            </a:br>
            <a:r>
              <a:rPr lang="en-US" dirty="0" smtClean="0"/>
              <a:t>SALVAGE &amp; GENERAL AVERAGE</a:t>
            </a:r>
            <a:endParaRPr lang="en-US" dirty="0"/>
          </a:p>
        </p:txBody>
      </p:sp>
      <p:sp>
        <p:nvSpPr>
          <p:cNvPr id="3" name="Subtitle 2"/>
          <p:cNvSpPr>
            <a:spLocks noGrp="1"/>
          </p:cNvSpPr>
          <p:nvPr>
            <p:ph type="subTitle" idx="1"/>
          </p:nvPr>
        </p:nvSpPr>
        <p:spPr/>
        <p:txBody>
          <a:bodyPr/>
          <a:lstStyle/>
          <a:p>
            <a:r>
              <a:rPr lang="en-US" dirty="0" smtClean="0"/>
              <a:t>Presented By</a:t>
            </a:r>
          </a:p>
          <a:p>
            <a:r>
              <a:rPr lang="en-US" dirty="0" smtClean="0"/>
              <a:t>DR IRWIN OOI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950" y="422015"/>
            <a:ext cx="1063792" cy="1288252"/>
          </a:xfrm>
          <a:prstGeom prst="rect">
            <a:avLst/>
          </a:prstGeom>
        </p:spPr>
      </p:pic>
    </p:spTree>
    <p:extLst>
      <p:ext uri="{BB962C8B-B14F-4D97-AF65-F5344CB8AC3E}">
        <p14:creationId xmlns:p14="http://schemas.microsoft.com/office/powerpoint/2010/main" val="8835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CARGO</a:t>
            </a:r>
            <a:endParaRPr lang="en-US" dirty="0"/>
          </a:p>
          <a:p>
            <a:pPr fontAlgn="base"/>
            <a:r>
              <a:rPr lang="en-US" sz="2000" dirty="0"/>
              <a:t>Also includes “flotsam”, “jetsam”, “</a:t>
            </a:r>
            <a:r>
              <a:rPr lang="en-US" sz="2000" dirty="0" err="1"/>
              <a:t>ligan</a:t>
            </a:r>
            <a:r>
              <a:rPr lang="en-US" sz="2000" dirty="0"/>
              <a:t>”, see </a:t>
            </a:r>
            <a:r>
              <a:rPr lang="en-US" sz="2000" i="1" dirty="0"/>
              <a:t>Cargo ex Schiller</a:t>
            </a:r>
            <a:r>
              <a:rPr lang="en-US" sz="2000" dirty="0"/>
              <a:t> (1877) 2 P.D.145 (CA) at p.148:</a:t>
            </a:r>
            <a:endParaRPr lang="en-US" sz="1600" dirty="0"/>
          </a:p>
          <a:p>
            <a:pPr lvl="1" fontAlgn="base"/>
            <a:r>
              <a:rPr lang="en-US" dirty="0"/>
              <a:t>Flotsam, is when a ship is sunk or otherwise perished, and the goods float on the sea.</a:t>
            </a:r>
            <a:endParaRPr lang="en-US" sz="1100" dirty="0"/>
          </a:p>
          <a:p>
            <a:pPr lvl="1" fontAlgn="base"/>
            <a:r>
              <a:rPr lang="en-US" dirty="0"/>
              <a:t>Jetsam, is when the ship is in danger of being sunk, and to lighten the ship the goods are cast into the sea, and afterwards, notwithstanding, the ship perish.</a:t>
            </a:r>
            <a:endParaRPr lang="en-US" sz="1100" dirty="0"/>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618261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CARGO</a:t>
            </a:r>
            <a:endParaRPr lang="en-US" dirty="0"/>
          </a:p>
          <a:p>
            <a:endParaRPr lang="en-US" dirty="0"/>
          </a:p>
          <a:p>
            <a:pPr lvl="1" fontAlgn="base"/>
            <a:r>
              <a:rPr lang="en-US" dirty="0"/>
              <a:t>Lagan (</a:t>
            </a:r>
            <a:r>
              <a:rPr lang="en-US" i="1" dirty="0" err="1"/>
              <a:t>vel</a:t>
            </a:r>
            <a:r>
              <a:rPr lang="en-US" i="1" dirty="0"/>
              <a:t> </a:t>
            </a:r>
            <a:r>
              <a:rPr lang="en-US" i="1" dirty="0" err="1"/>
              <a:t>potius</a:t>
            </a:r>
            <a:r>
              <a:rPr lang="en-US" i="1" dirty="0"/>
              <a:t> </a:t>
            </a:r>
            <a:r>
              <a:rPr lang="en-US" dirty="0" err="1"/>
              <a:t>ligan</a:t>
            </a:r>
            <a:r>
              <a:rPr lang="en-US" dirty="0"/>
              <a:t>) is when the goods which are so cast into the sea, and afterwards the ship perishes, and such goods are so heavy that they sink to the bottom, and the mariners, to the intent to have them again, tie to them a buoy or cork, or such other thing that will not sink, so that they may find them again.</a:t>
            </a:r>
            <a:endParaRPr lang="en-US" sz="1100" dirty="0"/>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246658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BUNKERS</a:t>
            </a:r>
            <a:endParaRPr lang="en-US" dirty="0"/>
          </a:p>
          <a:p>
            <a:pPr fontAlgn="base"/>
            <a:r>
              <a:rPr lang="en-US" sz="2000" dirty="0"/>
              <a:t>If owned by the </a:t>
            </a:r>
            <a:r>
              <a:rPr lang="en-US" sz="2000" dirty="0" err="1"/>
              <a:t>shipowner</a:t>
            </a:r>
            <a:r>
              <a:rPr lang="en-US" sz="2000" dirty="0"/>
              <a:t>, then it is usually included in the value of the ship as a matter of practice, see </a:t>
            </a:r>
            <a:r>
              <a:rPr lang="en-US" sz="2000" i="1" dirty="0"/>
              <a:t>Brice on Maritime Law of Salvage</a:t>
            </a:r>
            <a:r>
              <a:rPr lang="en-US" sz="2000" dirty="0"/>
              <a:t>, 4</a:t>
            </a:r>
            <a:r>
              <a:rPr lang="en-US" sz="2000" baseline="30000" dirty="0"/>
              <a:t>th</a:t>
            </a:r>
            <a:r>
              <a:rPr lang="en-US" sz="2000" dirty="0"/>
              <a:t> Ed., 2003, Sweet and Maxwell at p.241, para.3-67</a:t>
            </a:r>
          </a:p>
          <a:p>
            <a:pPr fontAlgn="base"/>
            <a:r>
              <a:rPr lang="en-US" sz="2000" dirty="0"/>
              <a:t>Bunkers in time chartered vessels are usually owned by the time charterer.</a:t>
            </a:r>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06342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BUNKERS</a:t>
            </a:r>
            <a:endParaRPr lang="en-US" dirty="0"/>
          </a:p>
          <a:p>
            <a:pPr fontAlgn="base"/>
            <a:r>
              <a:rPr lang="en-US" sz="2000" dirty="0"/>
              <a:t>The </a:t>
            </a:r>
            <a:r>
              <a:rPr lang="en-US" sz="2000" dirty="0" err="1"/>
              <a:t>shipowners</a:t>
            </a:r>
            <a:r>
              <a:rPr lang="en-US" sz="2000" dirty="0"/>
              <a:t> are </a:t>
            </a:r>
            <a:r>
              <a:rPr lang="en-US" sz="2000" dirty="0" err="1"/>
              <a:t>bailees</a:t>
            </a:r>
            <a:r>
              <a:rPr lang="en-US" sz="2000" dirty="0"/>
              <a:t> of such bunkers, see </a:t>
            </a:r>
            <a:r>
              <a:rPr lang="en-US" sz="2000" i="1" dirty="0"/>
              <a:t>The Span </a:t>
            </a:r>
            <a:r>
              <a:rPr lang="en-US" sz="2000" i="1" dirty="0" err="1"/>
              <a:t>Terza</a:t>
            </a:r>
            <a:r>
              <a:rPr lang="en-US" sz="2000" dirty="0"/>
              <a:t> [1984] 1 Lloyd’s Rep.119</a:t>
            </a:r>
          </a:p>
          <a:p>
            <a:pPr fontAlgn="base"/>
            <a:r>
              <a:rPr lang="en-US" sz="2000" dirty="0"/>
              <a:t>As the time charterers are the owners of such bunkers and not the </a:t>
            </a:r>
            <a:r>
              <a:rPr lang="en-US" sz="2000" dirty="0" err="1"/>
              <a:t>shipowner</a:t>
            </a:r>
            <a:r>
              <a:rPr lang="en-US" sz="2000" dirty="0"/>
              <a:t>, it must be identified and valued separately, see </a:t>
            </a:r>
            <a:r>
              <a:rPr lang="en-US" sz="2000" i="1" dirty="0"/>
              <a:t>Brice on Maritime Law of Salvage</a:t>
            </a:r>
            <a:r>
              <a:rPr lang="en-US" sz="2000" dirty="0"/>
              <a:t>, 4</a:t>
            </a:r>
            <a:r>
              <a:rPr lang="en-US" sz="2000" baseline="30000" dirty="0"/>
              <a:t>th</a:t>
            </a:r>
            <a:r>
              <a:rPr lang="en-US" sz="2000" dirty="0"/>
              <a:t> Ed., 2003, Sweet and Maxwell at p. 241, para.3-67</a:t>
            </a:r>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956736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FREIGHT</a:t>
            </a:r>
            <a:endParaRPr lang="en-US" dirty="0"/>
          </a:p>
          <a:p>
            <a:pPr fontAlgn="base"/>
            <a:r>
              <a:rPr lang="en-US" sz="2000" dirty="0"/>
              <a:t>Remuneration payable for carriage of goods on a ship. It does not include “hire”, which is the sum payable for the use of a ship, see </a:t>
            </a:r>
            <a:r>
              <a:rPr lang="en-US" sz="2000" i="1" dirty="0"/>
              <a:t>Brice on Maritime Law of Salvage</a:t>
            </a:r>
            <a:r>
              <a:rPr lang="en-US" sz="2000" dirty="0"/>
              <a:t>, 4</a:t>
            </a:r>
            <a:r>
              <a:rPr lang="en-US" sz="2000" baseline="30000" dirty="0"/>
              <a:t>th</a:t>
            </a:r>
            <a:r>
              <a:rPr lang="en-US" sz="2000" dirty="0"/>
              <a:t> Ed., 2003, Sweet and Maxwell at p.231, para.3-34</a:t>
            </a:r>
          </a:p>
          <a:p>
            <a:pPr fontAlgn="base"/>
            <a:r>
              <a:rPr lang="en-US" sz="2000" dirty="0"/>
              <a:t>Freight must be at risk, so a salvage award could not be made for pre-paid freight, see</a:t>
            </a:r>
            <a:r>
              <a:rPr lang="en-US" sz="2000" i="1" dirty="0"/>
              <a:t> Brice</a:t>
            </a:r>
            <a:r>
              <a:rPr lang="en-US" sz="2000" dirty="0"/>
              <a:t> at p.232, para.3-35 to 3-38</a:t>
            </a:r>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125919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CONDITIONS FOR CLAIMING A SALVAGE AWARD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Elements for Salvage under Common Law</a:t>
            </a:r>
          </a:p>
          <a:p>
            <a:pPr marL="112713" indent="0" algn="just">
              <a:buNone/>
              <a:tabLst>
                <a:tab pos="690563" algn="l"/>
              </a:tabLst>
            </a:pPr>
            <a:r>
              <a:rPr lang="en-US" altLang="en-US" sz="2000" dirty="0">
                <a:solidFill>
                  <a:schemeClr val="tx2"/>
                </a:solidFill>
                <a:latin typeface="Arial" charset="0"/>
                <a:ea typeface="Arial" charset="0"/>
                <a:cs typeface="Arial" charset="0"/>
              </a:rPr>
              <a:t>(a)	There is a recognized subject matter</a:t>
            </a:r>
          </a:p>
          <a:p>
            <a:pPr marL="112713" indent="0" algn="just">
              <a:buNone/>
              <a:tabLst>
                <a:tab pos="690563" algn="l"/>
              </a:tabLst>
            </a:pPr>
            <a:endParaRPr lang="en-US" altLang="en-US" sz="2000" dirty="0">
              <a:solidFill>
                <a:schemeClr val="tx2"/>
              </a:solidFill>
              <a:latin typeface="Arial" charset="0"/>
              <a:ea typeface="Arial" charset="0"/>
              <a:cs typeface="Arial" charset="0"/>
            </a:endParaRPr>
          </a:p>
          <a:p>
            <a:pPr marL="112713" indent="0" algn="just">
              <a:buNone/>
              <a:tabLst>
                <a:tab pos="690563" algn="l"/>
              </a:tabLst>
            </a:pPr>
            <a:r>
              <a:rPr lang="en-US" altLang="en-US" sz="2000" dirty="0">
                <a:solidFill>
                  <a:schemeClr val="tx2"/>
                </a:solidFill>
                <a:latin typeface="Arial" charset="0"/>
                <a:ea typeface="Arial" charset="0"/>
                <a:cs typeface="Arial" charset="0"/>
              </a:rPr>
              <a:t>Only maritime property can be salved.  Defined as limited to ‘the ship, her apparel and cargo and …. the wreck of these and freight’ – </a:t>
            </a:r>
            <a:r>
              <a:rPr lang="en-US" altLang="en-US" sz="2000" b="1" u="sng" dirty="0">
                <a:solidFill>
                  <a:schemeClr val="tx2"/>
                </a:solidFill>
                <a:latin typeface="Arial" charset="0"/>
                <a:ea typeface="Arial" charset="0"/>
                <a:cs typeface="Arial" charset="0"/>
              </a:rPr>
              <a:t>The Gas Float Whitton</a:t>
            </a:r>
            <a:r>
              <a:rPr lang="en-US" altLang="en-US" sz="2000" dirty="0">
                <a:solidFill>
                  <a:schemeClr val="tx2"/>
                </a:solidFill>
                <a:latin typeface="Arial" charset="0"/>
                <a:ea typeface="Arial" charset="0"/>
                <a:cs typeface="Arial" charset="0"/>
              </a:rPr>
              <a:t> [1897] AC 337 </a:t>
            </a:r>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706136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 - CONDITIONS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VOLUNTARINESS</a:t>
            </a:r>
          </a:p>
          <a:p>
            <a:pPr fontAlgn="base"/>
            <a:r>
              <a:rPr lang="en-US" sz="2000" u="sng" dirty="0"/>
              <a:t>Master and crew salvaging their own vessel</a:t>
            </a:r>
            <a:r>
              <a:rPr lang="en-US" sz="2000" dirty="0"/>
              <a:t>:</a:t>
            </a:r>
            <a:endParaRPr lang="en-US" sz="1600" dirty="0"/>
          </a:p>
          <a:p>
            <a:pPr lvl="1" fontAlgn="base"/>
            <a:r>
              <a:rPr lang="en-US" dirty="0"/>
              <a:t>If the contract of employment of the master and crew with the </a:t>
            </a:r>
            <a:r>
              <a:rPr lang="en-US" dirty="0" err="1"/>
              <a:t>shipowner</a:t>
            </a:r>
            <a:r>
              <a:rPr lang="en-US" dirty="0"/>
              <a:t> are still intact, this requirement is not satisfied.</a:t>
            </a:r>
            <a:endParaRPr lang="en-US" sz="1100" dirty="0"/>
          </a:p>
          <a:p>
            <a:pPr lvl="1" fontAlgn="base"/>
            <a:r>
              <a:rPr lang="en-US" dirty="0"/>
              <a:t>They are under a contractual duty, i.e. a pre-existing duty to save the ship, see </a:t>
            </a:r>
            <a:r>
              <a:rPr lang="en-US" i="1" dirty="0"/>
              <a:t>The Neptune</a:t>
            </a:r>
            <a:r>
              <a:rPr lang="en-US" dirty="0"/>
              <a:t> (1824) 1 </a:t>
            </a:r>
            <a:r>
              <a:rPr lang="en-US" dirty="0" err="1"/>
              <a:t>Hagg</a:t>
            </a:r>
            <a:r>
              <a:rPr lang="en-US" dirty="0"/>
              <a:t> Adm.227</a:t>
            </a:r>
            <a:endParaRPr lang="en-US" sz="1100" dirty="0"/>
          </a:p>
          <a:p>
            <a:pPr marL="112713" indent="-3175">
              <a:buNone/>
            </a:pPr>
            <a:endParaRPr lang="en-US" altLang="en-US" sz="2000" dirty="0" smtClean="0"/>
          </a:p>
          <a:p>
            <a:endParaRPr lang="en-US" dirty="0" smtClean="0"/>
          </a:p>
        </p:txBody>
      </p:sp>
    </p:spTree>
    <p:extLst>
      <p:ext uri="{BB962C8B-B14F-4D97-AF65-F5344CB8AC3E}">
        <p14:creationId xmlns:p14="http://schemas.microsoft.com/office/powerpoint/2010/main" val="1439922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 - CONDITIONS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VOLUNTARINESS</a:t>
            </a:r>
            <a:endParaRPr lang="en-US" dirty="0"/>
          </a:p>
          <a:p>
            <a:endParaRPr lang="en-US" dirty="0"/>
          </a:p>
          <a:p>
            <a:pPr lvl="1" fontAlgn="base"/>
            <a:r>
              <a:rPr lang="en-US" dirty="0"/>
              <a:t>No problem with voluntariness if the master and crew salve another vessel, i.e. one which they are not employed to sail on, see </a:t>
            </a:r>
            <a:r>
              <a:rPr lang="en-US" i="1" dirty="0"/>
              <a:t>The Ocean </a:t>
            </a:r>
            <a:r>
              <a:rPr lang="en-US" i="1" dirty="0" err="1"/>
              <a:t>Granduer</a:t>
            </a:r>
            <a:r>
              <a:rPr lang="en-US" dirty="0"/>
              <a:t> [1972] 2 Lloyd’s Rep.396 (HC, Australia)</a:t>
            </a:r>
            <a:endParaRPr lang="en-US" sz="1100" dirty="0"/>
          </a:p>
          <a:p>
            <a:pPr marL="0" indent="0">
              <a:buNone/>
            </a:pPr>
            <a:endParaRPr lang="en-US" altLang="en-US" sz="2000" dirty="0" smtClean="0"/>
          </a:p>
          <a:p>
            <a:endParaRPr lang="en-US" dirty="0" smtClean="0"/>
          </a:p>
        </p:txBody>
      </p:sp>
    </p:spTree>
    <p:extLst>
      <p:ext uri="{BB962C8B-B14F-4D97-AF65-F5344CB8AC3E}">
        <p14:creationId xmlns:p14="http://schemas.microsoft.com/office/powerpoint/2010/main" val="722990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 - CONDITIONS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VOLUNTARINESS</a:t>
            </a:r>
            <a:endParaRPr lang="en-US" dirty="0"/>
          </a:p>
          <a:p>
            <a:pPr fontAlgn="base"/>
            <a:r>
              <a:rPr lang="en-US" sz="2000" u="sng" dirty="0"/>
              <a:t>Passenger salving the ship</a:t>
            </a:r>
            <a:r>
              <a:rPr lang="en-US" sz="2000" dirty="0"/>
              <a:t>, see </a:t>
            </a:r>
            <a:r>
              <a:rPr lang="en-US" sz="2000" i="1" dirty="0"/>
              <a:t>Newman v Walters</a:t>
            </a:r>
            <a:r>
              <a:rPr lang="en-US" sz="2000" dirty="0"/>
              <a:t> (1804) 3 </a:t>
            </a:r>
            <a:r>
              <a:rPr lang="en-US" sz="2000" dirty="0" err="1"/>
              <a:t>Bos</a:t>
            </a:r>
            <a:r>
              <a:rPr lang="en-US" sz="2000" dirty="0"/>
              <a:t>. &amp; P.612</a:t>
            </a:r>
            <a:endParaRPr lang="en-US" sz="1600" dirty="0"/>
          </a:p>
          <a:p>
            <a:pPr lvl="1" fontAlgn="base"/>
            <a:r>
              <a:rPr lang="en-US" dirty="0"/>
              <a:t>Ship abandoned by master and crew.</a:t>
            </a:r>
            <a:endParaRPr lang="en-US" sz="1100" dirty="0"/>
          </a:p>
          <a:p>
            <a:pPr lvl="1" fontAlgn="base"/>
            <a:r>
              <a:rPr lang="en-US" dirty="0"/>
              <a:t>Pilot on board was too drunk.</a:t>
            </a:r>
            <a:endParaRPr lang="en-US" sz="1100" dirty="0"/>
          </a:p>
          <a:p>
            <a:pPr lvl="1" fontAlgn="base"/>
            <a:r>
              <a:rPr lang="en-US" dirty="0"/>
              <a:t>A passenger who was a qualified master mariner was asked by the ship’s chief officer to take over.</a:t>
            </a:r>
            <a:endParaRPr lang="en-US" sz="1100" dirty="0"/>
          </a:p>
          <a:p>
            <a:pPr marL="0" indent="0">
              <a:buNone/>
            </a:pPr>
            <a:endParaRPr lang="en-US" altLang="en-US" sz="2000" dirty="0" smtClean="0"/>
          </a:p>
          <a:p>
            <a:endParaRPr lang="en-US" dirty="0" smtClean="0"/>
          </a:p>
        </p:txBody>
      </p:sp>
    </p:spTree>
    <p:extLst>
      <p:ext uri="{BB962C8B-B14F-4D97-AF65-F5344CB8AC3E}">
        <p14:creationId xmlns:p14="http://schemas.microsoft.com/office/powerpoint/2010/main" val="834449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 - CONDITIONS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VOLUNTARINESS</a:t>
            </a:r>
            <a:endParaRPr lang="en-US" dirty="0"/>
          </a:p>
          <a:p>
            <a:endParaRPr lang="en-US" dirty="0"/>
          </a:p>
          <a:p>
            <a:pPr lvl="1" fontAlgn="base"/>
            <a:r>
              <a:rPr lang="en-US" dirty="0"/>
              <a:t>The passenger could claim salvage as he voluntarily rendered his services.</a:t>
            </a:r>
            <a:endParaRPr lang="en-US" sz="1100" dirty="0"/>
          </a:p>
          <a:p>
            <a:pPr lvl="1" fontAlgn="base"/>
            <a:r>
              <a:rPr lang="en-US" u="sng" dirty="0"/>
              <a:t>Note</a:t>
            </a:r>
            <a:r>
              <a:rPr lang="en-US" dirty="0"/>
              <a:t>: Usually, the need for self-preservation negates voluntariness.</a:t>
            </a:r>
            <a:endParaRPr lang="en-US" sz="1100" dirty="0"/>
          </a:p>
          <a:p>
            <a:pPr marL="0" indent="0">
              <a:buNone/>
            </a:pPr>
            <a:endParaRPr lang="en-US" altLang="en-US" sz="2000" dirty="0" smtClean="0"/>
          </a:p>
          <a:p>
            <a:endParaRPr lang="en-US" dirty="0" smtClean="0"/>
          </a:p>
        </p:txBody>
      </p:sp>
    </p:spTree>
    <p:extLst>
      <p:ext uri="{BB962C8B-B14F-4D97-AF65-F5344CB8AC3E}">
        <p14:creationId xmlns:p14="http://schemas.microsoft.com/office/powerpoint/2010/main" val="1717213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50800" dist="50800" dir="5400000" algn="ctr" rotWithShape="0">
              <a:srgbClr val="000000">
                <a:alpha val="0"/>
              </a:srgbClr>
            </a:outerShdw>
          </a:effectLst>
        </p:spPr>
      </p:pic>
      <p:sp>
        <p:nvSpPr>
          <p:cNvPr id="2" name="Title 1"/>
          <p:cNvSpPr>
            <a:spLocks noGrp="1"/>
          </p:cNvSpPr>
          <p:nvPr>
            <p:ph type="ctrTitle"/>
          </p:nvPr>
        </p:nvSpPr>
        <p:spPr>
          <a:xfrm>
            <a:off x="4715933" y="2547611"/>
            <a:ext cx="2760133" cy="754389"/>
          </a:xfrm>
          <a:solidFill>
            <a:srgbClr val="FFFFFF">
              <a:alpha val="32000"/>
            </a:srgbClr>
          </a:solidFill>
          <a:ln>
            <a:noFill/>
          </a:ln>
        </p:spPr>
        <p:txBody>
          <a:bodyPr>
            <a:normAutofit fontScale="90000"/>
          </a:bodyPr>
          <a:lstStyle/>
          <a:p>
            <a:r>
              <a:rPr lang="en-US" dirty="0" smtClean="0"/>
              <a:t>SALVAGE</a:t>
            </a:r>
            <a:endParaRPr lang="en-US" dirty="0"/>
          </a:p>
        </p:txBody>
      </p:sp>
    </p:spTree>
    <p:extLst>
      <p:ext uri="{BB962C8B-B14F-4D97-AF65-F5344CB8AC3E}">
        <p14:creationId xmlns:p14="http://schemas.microsoft.com/office/powerpoint/2010/main" val="577965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 - CONDITIONS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VOLUNTARINESS</a:t>
            </a:r>
            <a:endParaRPr lang="en-US" dirty="0"/>
          </a:p>
          <a:p>
            <a:pPr fontAlgn="base"/>
            <a:r>
              <a:rPr lang="en-US" sz="2000" u="sng" dirty="0"/>
              <a:t>Persons acting under a statutory duty</a:t>
            </a:r>
            <a:r>
              <a:rPr lang="en-US" sz="2000" dirty="0"/>
              <a:t> (e.g. a pilot, </a:t>
            </a:r>
            <a:r>
              <a:rPr lang="en-US" sz="2000" dirty="0" err="1"/>
              <a:t>harbour</a:t>
            </a:r>
            <a:r>
              <a:rPr lang="en-US" sz="2000" dirty="0"/>
              <a:t> master and operators of port authority tugs)</a:t>
            </a:r>
            <a:endParaRPr lang="en-US" sz="1600" dirty="0"/>
          </a:p>
          <a:p>
            <a:pPr lvl="1" fontAlgn="base"/>
            <a:r>
              <a:rPr lang="en-US" dirty="0"/>
              <a:t>See </a:t>
            </a:r>
            <a:r>
              <a:rPr lang="en-US" i="1" dirty="0"/>
              <a:t>The </a:t>
            </a:r>
            <a:r>
              <a:rPr lang="en-US" i="1" dirty="0" err="1"/>
              <a:t>Sandefjord</a:t>
            </a:r>
            <a:r>
              <a:rPr lang="en-US" dirty="0"/>
              <a:t> [1953] 2 Lloyd’s Rep.557 (Pilot completed his duties and was waiting to disembark when called upon to help. He was acting voluntarily and not under a statutory duty)</a:t>
            </a:r>
            <a:endParaRPr lang="en-US" sz="1100" dirty="0"/>
          </a:p>
          <a:p>
            <a:pPr marL="0" indent="0">
              <a:buNone/>
            </a:pPr>
            <a:endParaRPr lang="en-US" altLang="en-US" sz="2000" dirty="0" smtClean="0"/>
          </a:p>
          <a:p>
            <a:endParaRPr lang="en-US" dirty="0" smtClean="0"/>
          </a:p>
        </p:txBody>
      </p:sp>
    </p:spTree>
    <p:extLst>
      <p:ext uri="{BB962C8B-B14F-4D97-AF65-F5344CB8AC3E}">
        <p14:creationId xmlns:p14="http://schemas.microsoft.com/office/powerpoint/2010/main" val="219335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 - CONDITIONS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VOLUNTARINESS</a:t>
            </a:r>
            <a:endParaRPr lang="en-US" dirty="0"/>
          </a:p>
          <a:p>
            <a:endParaRPr lang="en-US" dirty="0"/>
          </a:p>
          <a:p>
            <a:pPr lvl="1" fontAlgn="base"/>
            <a:r>
              <a:rPr lang="en-US" dirty="0"/>
              <a:t>See </a:t>
            </a:r>
            <a:r>
              <a:rPr lang="en-US" i="1" dirty="0"/>
              <a:t>The Hudson Light</a:t>
            </a:r>
            <a:r>
              <a:rPr lang="en-US" dirty="0"/>
              <a:t> [1970] 1 Lloyd’s Rep.166 (The ship dragged anchor and grounded. The tug boats enlisted the help of the pilot who directed the operation and re-floated the vessel on the flood tide. The requirement of voluntariness was satisfied as this was beyond what a pilot is expected to perform in the ordinary course of duties).</a:t>
            </a:r>
            <a:endParaRPr lang="en-US" sz="1100" dirty="0"/>
          </a:p>
          <a:p>
            <a:endParaRPr lang="en-US" dirty="0" smtClean="0"/>
          </a:p>
        </p:txBody>
      </p:sp>
    </p:spTree>
    <p:extLst>
      <p:ext uri="{BB962C8B-B14F-4D97-AF65-F5344CB8AC3E}">
        <p14:creationId xmlns:p14="http://schemas.microsoft.com/office/powerpoint/2010/main" val="1534384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 - CONDITIONS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VOLUNTARINESS</a:t>
            </a:r>
            <a:endParaRPr lang="en-US" dirty="0"/>
          </a:p>
          <a:p>
            <a:endParaRPr lang="en-US" dirty="0"/>
          </a:p>
          <a:p>
            <a:endParaRPr lang="en-US" dirty="0"/>
          </a:p>
          <a:p>
            <a:pPr lvl="1" fontAlgn="base"/>
            <a:r>
              <a:rPr lang="en-US" dirty="0" err="1"/>
              <a:t>Cf</a:t>
            </a:r>
            <a:r>
              <a:rPr lang="en-US" dirty="0"/>
              <a:t>: </a:t>
            </a:r>
            <a:r>
              <a:rPr lang="en-US" i="1" dirty="0"/>
              <a:t>The </a:t>
            </a:r>
            <a:r>
              <a:rPr lang="en-US" i="1" dirty="0" err="1"/>
              <a:t>Gregerso</a:t>
            </a:r>
            <a:r>
              <a:rPr lang="en-US" dirty="0"/>
              <a:t> [1971] 1 Lloyd’s Rep.220 (Grounded vessel obstructed the entry / exit of the port. She was removed by the port authority tug under the direction of the </a:t>
            </a:r>
            <a:r>
              <a:rPr lang="en-US" dirty="0" err="1"/>
              <a:t>harbour</a:t>
            </a:r>
            <a:r>
              <a:rPr lang="en-US" dirty="0"/>
              <a:t> master. Voluntariness requirement not satisfied as they were acting under a statutory duty).</a:t>
            </a:r>
            <a:endParaRPr lang="en-US" sz="1100" dirty="0"/>
          </a:p>
          <a:p>
            <a:endParaRPr lang="en-US" dirty="0" smtClean="0"/>
          </a:p>
        </p:txBody>
      </p:sp>
    </p:spTree>
    <p:extLst>
      <p:ext uri="{BB962C8B-B14F-4D97-AF65-F5344CB8AC3E}">
        <p14:creationId xmlns:p14="http://schemas.microsoft.com/office/powerpoint/2010/main" val="1413498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 - CONDITIONS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VOLUNTARINESS</a:t>
            </a:r>
            <a:endParaRPr lang="en-US" dirty="0"/>
          </a:p>
          <a:p>
            <a:r>
              <a:rPr lang="en-US" u="sng" dirty="0"/>
              <a:t>Cargo owners</a:t>
            </a:r>
            <a:r>
              <a:rPr lang="en-US" dirty="0"/>
              <a:t>, see </a:t>
            </a:r>
            <a:r>
              <a:rPr lang="en-US" i="1" dirty="0"/>
              <a:t>The Sava Star</a:t>
            </a:r>
            <a:r>
              <a:rPr lang="en-US" dirty="0"/>
              <a:t> [1995] 2 Lloyd’s Rep.134 per Clarke J at p.141 (Decomposing cargo of </a:t>
            </a:r>
            <a:r>
              <a:rPr lang="en-US" dirty="0" err="1"/>
              <a:t>fertiliser</a:t>
            </a:r>
            <a:r>
              <a:rPr lang="en-US" dirty="0"/>
              <a:t> caused smoke and gas to escape from the holds. The cargo owner helped to formulate a crisis plan that included alerting a nearby fire brigade and a helicopter over-flight. The c/o also provided chemists, water carriers and </a:t>
            </a:r>
            <a:r>
              <a:rPr lang="en-US" dirty="0" err="1"/>
              <a:t>thermocouplers</a:t>
            </a:r>
            <a:r>
              <a:rPr lang="en-US" dirty="0"/>
              <a:t>. There is no authority to say that cargo owners are not volunteers).</a:t>
            </a:r>
          </a:p>
          <a:p>
            <a:endParaRPr lang="en-US" dirty="0"/>
          </a:p>
        </p:txBody>
      </p:sp>
    </p:spTree>
    <p:extLst>
      <p:ext uri="{BB962C8B-B14F-4D97-AF65-F5344CB8AC3E}">
        <p14:creationId xmlns:p14="http://schemas.microsoft.com/office/powerpoint/2010/main" val="1009546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 - CONDITIONS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DANGER</a:t>
            </a:r>
            <a:endParaRPr lang="en-US" dirty="0"/>
          </a:p>
          <a:p>
            <a:pPr fontAlgn="base"/>
            <a:r>
              <a:rPr lang="en-US" dirty="0"/>
              <a:t>The danger must be real, i.e. not imagined.</a:t>
            </a:r>
          </a:p>
          <a:p>
            <a:pPr fontAlgn="base"/>
            <a:r>
              <a:rPr lang="en-US" dirty="0"/>
              <a:t>The test is an objective test because a person’s personal perception of danger may vary considerably, e.g. from not being afraid at all (see </a:t>
            </a:r>
            <a:r>
              <a:rPr lang="en-US" i="1" dirty="0"/>
              <a:t>The San Demetrio</a:t>
            </a:r>
            <a:r>
              <a:rPr lang="en-US" dirty="0"/>
              <a:t> (1941) 69 Lloyd’s Rep.5) to being timid (see </a:t>
            </a:r>
            <a:r>
              <a:rPr lang="en-US" i="1" dirty="0"/>
              <a:t>The </a:t>
            </a:r>
            <a:r>
              <a:rPr lang="en-US" i="1" dirty="0" err="1"/>
              <a:t>Albionic</a:t>
            </a:r>
            <a:r>
              <a:rPr lang="en-US" dirty="0"/>
              <a:t> (1941) 70 Lloyd’s Rep.257)</a:t>
            </a:r>
          </a:p>
          <a:p>
            <a:endParaRPr lang="en-US" dirty="0"/>
          </a:p>
        </p:txBody>
      </p:sp>
    </p:spTree>
    <p:extLst>
      <p:ext uri="{BB962C8B-B14F-4D97-AF65-F5344CB8AC3E}">
        <p14:creationId xmlns:p14="http://schemas.microsoft.com/office/powerpoint/2010/main" val="191225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 - CONDITIONS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DANGER</a:t>
            </a:r>
            <a:endParaRPr lang="en-US" dirty="0"/>
          </a:p>
          <a:p>
            <a:pPr fontAlgn="base"/>
            <a:r>
              <a:rPr lang="en-US" sz="2000" dirty="0"/>
              <a:t>See </a:t>
            </a:r>
            <a:r>
              <a:rPr lang="en-US" sz="2000" i="1" dirty="0"/>
              <a:t>The Helenus and the </a:t>
            </a:r>
            <a:r>
              <a:rPr lang="en-US" sz="2000" i="1" dirty="0" err="1"/>
              <a:t>Motagua</a:t>
            </a:r>
            <a:r>
              <a:rPr lang="en-US" sz="2000" dirty="0"/>
              <a:t> [1982] 2 Lloyd’s Rep.261 per Sheen J – Elements of danger when the tow rope broke and the ship drifted:</a:t>
            </a:r>
            <a:endParaRPr lang="en-US" sz="1600" dirty="0"/>
          </a:p>
          <a:p>
            <a:pPr lvl="1" fontAlgn="base"/>
            <a:r>
              <a:rPr lang="en-US" dirty="0"/>
              <a:t>Confined space near a wharf, potential damage to land structures and other ships in the area.</a:t>
            </a:r>
            <a:endParaRPr lang="en-US" sz="1100" dirty="0"/>
          </a:p>
          <a:p>
            <a:pPr lvl="1" fontAlgn="base"/>
            <a:r>
              <a:rPr lang="en-US" dirty="0"/>
              <a:t>Strong winds (storm force)</a:t>
            </a:r>
            <a:endParaRPr lang="en-US" sz="1100" dirty="0"/>
          </a:p>
          <a:p>
            <a:pPr lvl="1" fontAlgn="base"/>
            <a:r>
              <a:rPr lang="en-US" dirty="0"/>
              <a:t>Poor visibility (night)</a:t>
            </a:r>
            <a:endParaRPr lang="en-US" sz="1100" dirty="0"/>
          </a:p>
          <a:p>
            <a:endParaRPr lang="en-US" dirty="0"/>
          </a:p>
        </p:txBody>
      </p:sp>
    </p:spTree>
    <p:extLst>
      <p:ext uri="{BB962C8B-B14F-4D97-AF65-F5344CB8AC3E}">
        <p14:creationId xmlns:p14="http://schemas.microsoft.com/office/powerpoint/2010/main" val="1347455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 - CONDITIONS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SUCCESS</a:t>
            </a:r>
            <a:endParaRPr lang="en-US" dirty="0"/>
          </a:p>
          <a:p>
            <a:pPr fontAlgn="base"/>
            <a:r>
              <a:rPr lang="en-US" sz="2000" dirty="0"/>
              <a:t>Usually described as “no cure, no pay”, e.g. </a:t>
            </a:r>
            <a:r>
              <a:rPr lang="en-US" sz="2000" i="1" dirty="0"/>
              <a:t>The Rene</a:t>
            </a:r>
            <a:r>
              <a:rPr lang="en-US" sz="2000" dirty="0"/>
              <a:t> [1955] 1 Lloyd’s Rep.101 (The </a:t>
            </a:r>
            <a:r>
              <a:rPr lang="en-US" sz="2000" dirty="0" err="1"/>
              <a:t>salvor</a:t>
            </a:r>
            <a:r>
              <a:rPr lang="en-US" sz="2000" dirty="0"/>
              <a:t> worsened the situation by causing a collision)</a:t>
            </a:r>
          </a:p>
          <a:p>
            <a:pPr fontAlgn="base"/>
            <a:r>
              <a:rPr lang="en-US" sz="2000" u="sng" dirty="0"/>
              <a:t>Rationale for the rule</a:t>
            </a:r>
            <a:r>
              <a:rPr lang="en-US" sz="2000" dirty="0"/>
              <a:t>: The property has to be saved, a valuation of the salved property made, and only then could a salvaged award be made.</a:t>
            </a:r>
          </a:p>
          <a:p>
            <a:endParaRPr lang="en-US" dirty="0"/>
          </a:p>
        </p:txBody>
      </p:sp>
    </p:spTree>
    <p:extLst>
      <p:ext uri="{BB962C8B-B14F-4D97-AF65-F5344CB8AC3E}">
        <p14:creationId xmlns:p14="http://schemas.microsoft.com/office/powerpoint/2010/main" val="1477665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 - CONDITIONS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SUCCESS</a:t>
            </a:r>
            <a:endParaRPr lang="en-US" dirty="0"/>
          </a:p>
          <a:p>
            <a:pPr fontAlgn="base"/>
            <a:r>
              <a:rPr lang="en-US" sz="2000" dirty="0"/>
              <a:t>Total success is not required, but there must be at least some success, see </a:t>
            </a:r>
            <a:r>
              <a:rPr lang="en-US" sz="2000" i="1" dirty="0"/>
              <a:t>The Dart</a:t>
            </a:r>
            <a:r>
              <a:rPr lang="en-US" sz="2000" dirty="0"/>
              <a:t> (1899) 8 Asp. MLC.481</a:t>
            </a:r>
          </a:p>
          <a:p>
            <a:pPr fontAlgn="base"/>
            <a:r>
              <a:rPr lang="en-US" sz="2000" dirty="0"/>
              <a:t>But a mere attempt to salvage that does not contribute to success is not salvage, see </a:t>
            </a:r>
            <a:r>
              <a:rPr lang="en-US" sz="2000" i="1" dirty="0"/>
              <a:t>The Zephyrus</a:t>
            </a:r>
            <a:r>
              <a:rPr lang="en-US" sz="2000" dirty="0"/>
              <a:t> (1842) 166 E.R.596 per Dr. </a:t>
            </a:r>
            <a:r>
              <a:rPr lang="en-US" sz="2000" dirty="0" err="1"/>
              <a:t>Lushington</a:t>
            </a:r>
            <a:endParaRPr lang="en-US" sz="2000" dirty="0"/>
          </a:p>
          <a:p>
            <a:endParaRPr lang="en-US" dirty="0"/>
          </a:p>
        </p:txBody>
      </p:sp>
    </p:spTree>
    <p:extLst>
      <p:ext uri="{BB962C8B-B14F-4D97-AF65-F5344CB8AC3E}">
        <p14:creationId xmlns:p14="http://schemas.microsoft.com/office/powerpoint/2010/main" val="1187533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 - CONDITIONS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SUCCESS</a:t>
            </a:r>
            <a:endParaRPr lang="en-US" dirty="0"/>
          </a:p>
          <a:p>
            <a:pPr fontAlgn="base"/>
            <a:r>
              <a:rPr lang="en-US" sz="2000" dirty="0"/>
              <a:t>Post success expenses, see </a:t>
            </a:r>
            <a:r>
              <a:rPr lang="en-US" sz="2000" i="1" dirty="0"/>
              <a:t>The </a:t>
            </a:r>
            <a:r>
              <a:rPr lang="en-US" sz="2000" i="1" dirty="0" err="1"/>
              <a:t>Winson</a:t>
            </a:r>
            <a:r>
              <a:rPr lang="en-US" sz="2000" dirty="0"/>
              <a:t> [1982] A.C.939</a:t>
            </a:r>
            <a:endParaRPr lang="en-US" sz="1600" dirty="0"/>
          </a:p>
          <a:p>
            <a:pPr lvl="1" fontAlgn="base"/>
            <a:r>
              <a:rPr lang="en-US" dirty="0"/>
              <a:t>After salvage has ended, the </a:t>
            </a:r>
            <a:r>
              <a:rPr lang="en-US" dirty="0" err="1"/>
              <a:t>salvors</a:t>
            </a:r>
            <a:r>
              <a:rPr lang="en-US" dirty="0"/>
              <a:t> may still be in possession of the ship as </a:t>
            </a:r>
            <a:r>
              <a:rPr lang="en-US" dirty="0" err="1"/>
              <a:t>bailees</a:t>
            </a:r>
            <a:r>
              <a:rPr lang="en-US" dirty="0"/>
              <a:t>.</a:t>
            </a:r>
            <a:endParaRPr lang="en-US" sz="1100" dirty="0"/>
          </a:p>
          <a:p>
            <a:pPr lvl="1" fontAlgn="base"/>
            <a:r>
              <a:rPr lang="en-US" dirty="0"/>
              <a:t>Services are rendered to preserve the ship for the benefit for the </a:t>
            </a:r>
            <a:r>
              <a:rPr lang="en-US" dirty="0" err="1"/>
              <a:t>shipowner</a:t>
            </a:r>
            <a:r>
              <a:rPr lang="en-US" dirty="0"/>
              <a:t>.</a:t>
            </a:r>
            <a:endParaRPr lang="en-US" sz="1100" dirty="0"/>
          </a:p>
          <a:p>
            <a:pPr lvl="1" fontAlgn="base"/>
            <a:r>
              <a:rPr lang="en-US" dirty="0"/>
              <a:t>This sum is recoverable over and above the salvage award.</a:t>
            </a:r>
            <a:endParaRPr lang="en-US" sz="1100" dirty="0"/>
          </a:p>
          <a:p>
            <a:endParaRPr lang="en-US" dirty="0"/>
          </a:p>
        </p:txBody>
      </p:sp>
    </p:spTree>
    <p:extLst>
      <p:ext uri="{BB962C8B-B14F-4D97-AF65-F5344CB8AC3E}">
        <p14:creationId xmlns:p14="http://schemas.microsoft.com/office/powerpoint/2010/main" val="168468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SALVED VALUES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fontAlgn="base"/>
            <a:r>
              <a:rPr lang="en-US" sz="2000" dirty="0"/>
              <a:t>Brandon J in </a:t>
            </a:r>
            <a:r>
              <a:rPr lang="en-US" sz="2000" i="1" dirty="0"/>
              <a:t>The </a:t>
            </a:r>
            <a:r>
              <a:rPr lang="en-US" sz="2000" i="1" dirty="0" err="1"/>
              <a:t>Lyrma</a:t>
            </a:r>
            <a:r>
              <a:rPr lang="en-US" sz="2000" i="1" dirty="0"/>
              <a:t> (No.2)</a:t>
            </a:r>
            <a:r>
              <a:rPr lang="en-US" sz="2000" dirty="0"/>
              <a:t> [1978] 2 Lloyd’s Rep.30 at p.33:</a:t>
            </a:r>
            <a:endParaRPr lang="en-US" sz="1600" dirty="0"/>
          </a:p>
          <a:p>
            <a:pPr lvl="1" fontAlgn="base"/>
            <a:r>
              <a:rPr lang="en-US" dirty="0"/>
              <a:t>A salvage award will never amount to the whole value of the salved property.</a:t>
            </a:r>
            <a:endParaRPr lang="en-US" sz="1100" dirty="0"/>
          </a:p>
          <a:p>
            <a:pPr lvl="1" fontAlgn="base"/>
            <a:r>
              <a:rPr lang="en-US" dirty="0"/>
              <a:t>The value will be assessed as the time and place of the termination of salvage services.</a:t>
            </a:r>
            <a:endParaRPr lang="en-US" sz="1100" dirty="0"/>
          </a:p>
        </p:txBody>
      </p:sp>
    </p:spTree>
    <p:extLst>
      <p:ext uri="{BB962C8B-B14F-4D97-AF65-F5344CB8AC3E}">
        <p14:creationId xmlns:p14="http://schemas.microsoft.com/office/powerpoint/2010/main" val="1719408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What is a Salvage?</a:t>
            </a:r>
          </a:p>
          <a:p>
            <a:pPr fontAlgn="base"/>
            <a:r>
              <a:rPr lang="en-US" altLang="en-US" sz="2000" dirty="0" smtClean="0">
                <a:solidFill>
                  <a:schemeClr val="tx2"/>
                </a:solidFill>
                <a:latin typeface="Arial" charset="0"/>
                <a:ea typeface="Arial" charset="0"/>
                <a:cs typeface="Arial" charset="0"/>
              </a:rPr>
              <a:t>‘</a:t>
            </a:r>
            <a:r>
              <a:rPr lang="en-US" sz="2000" i="1" dirty="0"/>
              <a:t>Brice on Maritime Law of Salvage</a:t>
            </a:r>
            <a:r>
              <a:rPr lang="en-US" sz="2000" dirty="0"/>
              <a:t>, 4</a:t>
            </a:r>
            <a:r>
              <a:rPr lang="en-US" sz="1400" baseline="30000" dirty="0"/>
              <a:t>th</a:t>
            </a:r>
            <a:r>
              <a:rPr lang="en-US" sz="2000" dirty="0"/>
              <a:t> Ed., 2003, Sweet and Maxwell at p.1, para.1-01</a:t>
            </a:r>
            <a:endParaRPr lang="en-US" sz="1600" i="1" dirty="0"/>
          </a:p>
          <a:p>
            <a:pPr lvl="1" fontAlgn="base"/>
            <a:r>
              <a:rPr lang="en-US" dirty="0"/>
              <a:t>“[A] right to salvage arises when a person, acting as a volunteer (that is without any pre-existing contractual or legal duty to act) preserves or contributes to preserving at sea any vessel, cargo, freight or other </a:t>
            </a:r>
            <a:r>
              <a:rPr lang="en-US" dirty="0" err="1"/>
              <a:t>recognised</a:t>
            </a:r>
            <a:r>
              <a:rPr lang="en-US" dirty="0"/>
              <a:t> subject of salvage from danger”.</a:t>
            </a:r>
            <a:endParaRPr lang="en-US" sz="1100" dirty="0"/>
          </a:p>
          <a:p>
            <a:pPr marL="0" indent="0">
              <a:buNone/>
            </a:pPr>
            <a:endParaRPr lang="en-US" dirty="0"/>
          </a:p>
          <a:p>
            <a:endParaRPr lang="en-US" dirty="0" smtClean="0"/>
          </a:p>
        </p:txBody>
      </p:sp>
    </p:spTree>
    <p:extLst>
      <p:ext uri="{BB962C8B-B14F-4D97-AF65-F5344CB8AC3E}">
        <p14:creationId xmlns:p14="http://schemas.microsoft.com/office/powerpoint/2010/main" val="2125654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SALVED VALUES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fontAlgn="base"/>
            <a:r>
              <a:rPr lang="en-US" sz="2000" dirty="0"/>
              <a:t>Value of a salved ship, see </a:t>
            </a:r>
            <a:r>
              <a:rPr lang="en-US" sz="2000" i="1" dirty="0"/>
              <a:t>The Clyde</a:t>
            </a:r>
            <a:r>
              <a:rPr lang="en-US" sz="2000" dirty="0"/>
              <a:t> (1856) Swa.23 (Market value of the ship prior to a collision).</a:t>
            </a:r>
          </a:p>
          <a:p>
            <a:pPr fontAlgn="base"/>
            <a:r>
              <a:rPr lang="en-US" sz="2000" dirty="0"/>
              <a:t>Depreciation in value when the services are terminated and when the ship is sold, i.e. salvage remuneration will be greater than the fund available in court after the sale of the ship, see </a:t>
            </a:r>
            <a:r>
              <a:rPr lang="en-US" sz="2000" i="1" dirty="0"/>
              <a:t>The Pampa</a:t>
            </a:r>
            <a:r>
              <a:rPr lang="en-US" sz="2000" dirty="0"/>
              <a:t> (1925) 22 Lloyd’s Rep.496 per Brandon J</a:t>
            </a:r>
          </a:p>
        </p:txBody>
      </p:sp>
    </p:spTree>
    <p:extLst>
      <p:ext uri="{BB962C8B-B14F-4D97-AF65-F5344CB8AC3E}">
        <p14:creationId xmlns:p14="http://schemas.microsoft.com/office/powerpoint/2010/main" val="1589424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fontAlgn="base"/>
            <a:r>
              <a:rPr lang="en-US" sz="2000" dirty="0"/>
              <a:t>Factors suggest by Sheen J in </a:t>
            </a:r>
            <a:r>
              <a:rPr lang="en-US" sz="2000" i="1" dirty="0"/>
              <a:t>The </a:t>
            </a:r>
            <a:r>
              <a:rPr lang="en-US" sz="2000" i="1" dirty="0" err="1"/>
              <a:t>Rilland</a:t>
            </a:r>
            <a:r>
              <a:rPr lang="en-US" sz="2000" dirty="0"/>
              <a:t> [1979] 1 Lloyd’s Rep.455 to be taken into account in determining the salvage award (borrowing heavily from Sir John Nicoll in </a:t>
            </a:r>
            <a:r>
              <a:rPr lang="en-US" sz="2000" i="1" dirty="0"/>
              <a:t>The Industry</a:t>
            </a:r>
            <a:r>
              <a:rPr lang="en-US" sz="2000" dirty="0"/>
              <a:t> (1835) 3 Hag. Adm.203):</a:t>
            </a:r>
            <a:endParaRPr lang="en-US" sz="1600" dirty="0"/>
          </a:p>
          <a:p>
            <a:pPr lvl="1" fontAlgn="base"/>
            <a:r>
              <a:rPr lang="en-US" dirty="0"/>
              <a:t>Salvage value of the ship or other property saved.</a:t>
            </a:r>
            <a:endParaRPr lang="en-US" sz="1100" dirty="0"/>
          </a:p>
          <a:p>
            <a:pPr lvl="1" fontAlgn="base"/>
            <a:r>
              <a:rPr lang="en-US" dirty="0"/>
              <a:t>Measure of success.</a:t>
            </a:r>
            <a:endParaRPr lang="en-US" sz="1100" dirty="0"/>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789920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lvl="1" fontAlgn="base"/>
            <a:r>
              <a:rPr lang="en-US" dirty="0"/>
              <a:t>Skill and effort of the </a:t>
            </a:r>
            <a:r>
              <a:rPr lang="en-US" dirty="0" err="1"/>
              <a:t>salvors</a:t>
            </a:r>
            <a:r>
              <a:rPr lang="en-US" dirty="0"/>
              <a:t>.</a:t>
            </a:r>
            <a:endParaRPr lang="en-US" sz="1100" dirty="0"/>
          </a:p>
          <a:p>
            <a:pPr lvl="1" fontAlgn="base"/>
            <a:r>
              <a:rPr lang="en-US" dirty="0"/>
              <a:t>Time occupied in performing the service.</a:t>
            </a:r>
            <a:endParaRPr lang="en-US" sz="1100" dirty="0"/>
          </a:p>
          <a:p>
            <a:pPr lvl="1" fontAlgn="base"/>
            <a:r>
              <a:rPr lang="en-US" dirty="0"/>
              <a:t>Risk undertaken by the </a:t>
            </a:r>
            <a:r>
              <a:rPr lang="en-US" dirty="0" err="1"/>
              <a:t>salvors</a:t>
            </a:r>
            <a:r>
              <a:rPr lang="en-US" dirty="0"/>
              <a:t>, i.e. also includes the liabilities they might be exposed to.</a:t>
            </a:r>
            <a:endParaRPr lang="en-US" sz="1100" dirty="0"/>
          </a:p>
          <a:p>
            <a:pPr lvl="1" fontAlgn="base"/>
            <a:r>
              <a:rPr lang="en-US" dirty="0"/>
              <a:t>Promptness of the service.</a:t>
            </a:r>
            <a:endParaRPr lang="en-US" sz="1100" dirty="0"/>
          </a:p>
          <a:p>
            <a:pPr lvl="1" fontAlgn="base"/>
            <a:r>
              <a:rPr lang="en-US" dirty="0"/>
              <a:t>The vessels and equipment used in the operation.</a:t>
            </a:r>
            <a:endParaRPr lang="en-US" sz="1100" dirty="0"/>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63721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AWARD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lvl="1" fontAlgn="base"/>
            <a:r>
              <a:rPr lang="en-US" dirty="0"/>
              <a:t>State of readiness and efficiency.</a:t>
            </a:r>
            <a:endParaRPr lang="en-US" sz="1100" dirty="0"/>
          </a:p>
          <a:p>
            <a:pPr lvl="1" fontAlgn="base"/>
            <a:r>
              <a:rPr lang="en-US" dirty="0"/>
              <a:t>Efforts expanded in preventing or </a:t>
            </a:r>
            <a:r>
              <a:rPr lang="en-US" dirty="0" err="1"/>
              <a:t>minimising</a:t>
            </a:r>
            <a:r>
              <a:rPr lang="en-US" dirty="0"/>
              <a:t> damage to the environment.</a:t>
            </a:r>
            <a:endParaRPr lang="en-US" sz="1100" dirty="0"/>
          </a:p>
          <a:p>
            <a:r>
              <a:rPr lang="en-US" sz="2000" u="sng" dirty="0"/>
              <a:t>Note</a:t>
            </a:r>
            <a:r>
              <a:rPr lang="en-US" sz="2000" dirty="0"/>
              <a:t>: These factors are now found in the 1989 Salvage Convention.</a:t>
            </a:r>
            <a:endParaRPr lang="en-US" sz="900" dirty="0"/>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523453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APPORTIONMENT OF THE SALVAGE AWARD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fontAlgn="base"/>
            <a:r>
              <a:rPr lang="en-US" sz="2000" dirty="0"/>
              <a:t>See </a:t>
            </a:r>
            <a:r>
              <a:rPr lang="en-US" sz="2000" i="1" dirty="0"/>
              <a:t>The Golden Falcon</a:t>
            </a:r>
            <a:r>
              <a:rPr lang="en-US" sz="2000" dirty="0"/>
              <a:t> [1990] 2 Lloyd’s Rep.366 (Supreme Court, NSW, Australia) per Carruthers J at p.372 and p.376:</a:t>
            </a:r>
            <a:endParaRPr lang="en-US" sz="1600" dirty="0"/>
          </a:p>
          <a:p>
            <a:pPr lvl="1" fontAlgn="base"/>
            <a:r>
              <a:rPr lang="en-US" dirty="0"/>
              <a:t>There are no firm rules on apportionment, i.e. it depends on the fact of each case.</a:t>
            </a:r>
            <a:endParaRPr lang="en-US" sz="1100" dirty="0"/>
          </a:p>
          <a:p>
            <a:pPr lvl="1" fontAlgn="base"/>
            <a:r>
              <a:rPr lang="en-US" dirty="0"/>
              <a:t>The master usually receives proportionally more than the crew, not because he holds a certificate, but because of his actual contribution.</a:t>
            </a:r>
            <a:endParaRPr lang="en-US" sz="1100" dirty="0"/>
          </a:p>
          <a:p>
            <a:endParaRPr lang="en-US" dirty="0"/>
          </a:p>
        </p:txBody>
      </p:sp>
    </p:spTree>
    <p:extLst>
      <p:ext uri="{BB962C8B-B14F-4D97-AF65-F5344CB8AC3E}">
        <p14:creationId xmlns:p14="http://schemas.microsoft.com/office/powerpoint/2010/main" val="1903761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APPORTIONMENT OF THE SALVAGE AWARD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lvl="1" fontAlgn="base"/>
            <a:r>
              <a:rPr lang="en-US" dirty="0"/>
              <a:t>There is no rule in English law that after the deduction of the owner’s portion, the master’s share is 1/3 of the balance.</a:t>
            </a:r>
            <a:endParaRPr lang="en-US" sz="1100" dirty="0"/>
          </a:p>
          <a:p>
            <a:pPr lvl="1" fontAlgn="base"/>
            <a:r>
              <a:rPr lang="en-US" dirty="0"/>
              <a:t>The balance may be subdivided among the crew according to their rating.</a:t>
            </a:r>
            <a:endParaRPr lang="en-US" sz="1100" dirty="0"/>
          </a:p>
          <a:p>
            <a:pPr lvl="1" fontAlgn="base"/>
            <a:r>
              <a:rPr lang="en-US" dirty="0"/>
              <a:t>On the facts of the case, the s/o was awarded 82% and the remaining 18% was to be distributed among master and crew.</a:t>
            </a:r>
            <a:endParaRPr lang="en-US" sz="1100" dirty="0"/>
          </a:p>
          <a:p>
            <a:endParaRPr lang="en-US" dirty="0"/>
          </a:p>
        </p:txBody>
      </p:sp>
    </p:spTree>
    <p:extLst>
      <p:ext uri="{BB962C8B-B14F-4D97-AF65-F5344CB8AC3E}">
        <p14:creationId xmlns:p14="http://schemas.microsoft.com/office/powerpoint/2010/main" val="1675848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APPORTIONMENT OF THE SALVAGE AWARD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fontAlgn="base"/>
            <a:r>
              <a:rPr lang="en-US" sz="2000" dirty="0"/>
              <a:t>Apportionment among the crew is done on the basis of their basic pay, because bonuses may be paid at a flat rate regardless of rank or status, see </a:t>
            </a:r>
            <a:r>
              <a:rPr lang="en-US" sz="2000" i="1" dirty="0"/>
              <a:t>The Empire Gulf</a:t>
            </a:r>
            <a:r>
              <a:rPr lang="en-US" sz="2000" dirty="0"/>
              <a:t> (1948) 81 Lloyd’s Rep.255</a:t>
            </a:r>
            <a:endParaRPr lang="en-US" sz="1600" dirty="0"/>
          </a:p>
          <a:p>
            <a:endParaRPr lang="en-US" dirty="0"/>
          </a:p>
        </p:txBody>
      </p:sp>
    </p:spTree>
    <p:extLst>
      <p:ext uri="{BB962C8B-B14F-4D97-AF65-F5344CB8AC3E}">
        <p14:creationId xmlns:p14="http://schemas.microsoft.com/office/powerpoint/2010/main" val="1743910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NEGLIGENCE AND THE SALVOR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fontAlgn="base"/>
            <a:r>
              <a:rPr lang="en-US" sz="2000" dirty="0"/>
              <a:t>Can a </a:t>
            </a:r>
            <a:r>
              <a:rPr lang="en-US" sz="2000" dirty="0" err="1"/>
              <a:t>tortfeasor</a:t>
            </a:r>
            <a:r>
              <a:rPr lang="en-US" sz="2000" dirty="0"/>
              <a:t> be a </a:t>
            </a:r>
            <a:r>
              <a:rPr lang="en-US" sz="2000" dirty="0" err="1"/>
              <a:t>salvor</a:t>
            </a:r>
            <a:r>
              <a:rPr lang="en-US" sz="2000" dirty="0"/>
              <a:t>? See </a:t>
            </a:r>
            <a:r>
              <a:rPr lang="en-US" sz="2000" i="1" dirty="0"/>
              <a:t>The </a:t>
            </a:r>
            <a:r>
              <a:rPr lang="en-US" sz="2000" i="1" dirty="0" err="1"/>
              <a:t>Beaverford</a:t>
            </a:r>
            <a:r>
              <a:rPr lang="en-US" sz="2000" i="1" dirty="0"/>
              <a:t> v The Kafiristan</a:t>
            </a:r>
            <a:r>
              <a:rPr lang="en-US" sz="2000" dirty="0"/>
              <a:t> [1938] A.C.136 (HL)</a:t>
            </a:r>
            <a:endParaRPr lang="en-US" sz="1600" dirty="0"/>
          </a:p>
          <a:p>
            <a:pPr lvl="1" fontAlgn="base"/>
            <a:r>
              <a:rPr lang="en-US" dirty="0"/>
              <a:t>Collision between two vessels.</a:t>
            </a:r>
            <a:endParaRPr lang="en-US" sz="1100" dirty="0"/>
          </a:p>
          <a:p>
            <a:pPr lvl="1" fontAlgn="base"/>
            <a:r>
              <a:rPr lang="en-US" dirty="0"/>
              <a:t>The ship that was not badly damaged rendered salvage by standing by.</a:t>
            </a:r>
            <a:endParaRPr lang="en-US" sz="1100" dirty="0"/>
          </a:p>
          <a:p>
            <a:pPr lvl="1" fontAlgn="base"/>
            <a:r>
              <a:rPr lang="en-US" dirty="0"/>
              <a:t>The rendering of salvage services are distinct and not connected with the negligent navigation that caused the collision.</a:t>
            </a:r>
            <a:endParaRPr lang="en-US" sz="1100" dirty="0"/>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445282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NEGLIGENCE AND THE SALVOR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fontAlgn="base"/>
            <a:r>
              <a:rPr lang="en-US" sz="2000" dirty="0"/>
              <a:t>How to factor in the negligence into the salvage award? See </a:t>
            </a:r>
            <a:r>
              <a:rPr lang="en-US" sz="2000" i="1" dirty="0"/>
              <a:t>The </a:t>
            </a:r>
            <a:r>
              <a:rPr lang="en-US" sz="2000" i="1" dirty="0" err="1"/>
              <a:t>Tojo</a:t>
            </a:r>
            <a:r>
              <a:rPr lang="en-US" sz="2000" i="1" dirty="0"/>
              <a:t> </a:t>
            </a:r>
            <a:r>
              <a:rPr lang="en-US" sz="2000" i="1" dirty="0" err="1"/>
              <a:t>Maru</a:t>
            </a:r>
            <a:r>
              <a:rPr lang="en-US" sz="2000" dirty="0"/>
              <a:t> [1971] 1 Lloyd’s Rep.341 (HL) (Explosion caused by a diver employed by the </a:t>
            </a:r>
            <a:r>
              <a:rPr lang="en-US" sz="2000" dirty="0" err="1"/>
              <a:t>salvors</a:t>
            </a:r>
            <a:r>
              <a:rPr lang="en-US" sz="2000" dirty="0"/>
              <a:t> firing a bolt through the shell plating):</a:t>
            </a:r>
            <a:endParaRPr lang="en-US" sz="1600" dirty="0"/>
          </a:p>
          <a:p>
            <a:pPr lvl="1" fontAlgn="base"/>
            <a:r>
              <a:rPr lang="en-US" u="sng" dirty="0"/>
              <a:t>Step 1 </a:t>
            </a:r>
            <a:r>
              <a:rPr lang="en-US" dirty="0"/>
              <a:t>– Determine the salved value of the ship if there had been no negligence. The salvage remuneration should be based on this, taking no account of the damage done by the </a:t>
            </a:r>
            <a:r>
              <a:rPr lang="en-US" dirty="0" err="1"/>
              <a:t>salvors</a:t>
            </a:r>
            <a:r>
              <a:rPr lang="en-US" dirty="0"/>
              <a:t>.</a:t>
            </a:r>
            <a:endParaRPr lang="en-US" sz="1100" dirty="0"/>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760039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NEGLIGENCE AND THE SALVOR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lvl="1" fontAlgn="base"/>
            <a:r>
              <a:rPr lang="en-US" u="sng" dirty="0"/>
              <a:t>Step 2</a:t>
            </a:r>
            <a:r>
              <a:rPr lang="en-US" dirty="0"/>
              <a:t> – Determine the actual value of the ship, as affected by the negligence of the </a:t>
            </a:r>
            <a:r>
              <a:rPr lang="en-US" dirty="0" err="1"/>
              <a:t>salvors</a:t>
            </a:r>
            <a:r>
              <a:rPr lang="en-US" dirty="0"/>
              <a:t>, when salvage services were terminated.</a:t>
            </a:r>
            <a:endParaRPr lang="en-US" sz="1100" dirty="0"/>
          </a:p>
          <a:p>
            <a:pPr lvl="1" fontAlgn="base"/>
            <a:r>
              <a:rPr lang="en-US" u="sng" dirty="0"/>
              <a:t>Step 3</a:t>
            </a:r>
            <a:r>
              <a:rPr lang="en-US" dirty="0"/>
              <a:t> – If the amount in (2) above is greater than the amount in (1), then there would be a set-off, and the </a:t>
            </a:r>
            <a:r>
              <a:rPr lang="en-US" dirty="0" err="1"/>
              <a:t>salvors</a:t>
            </a:r>
            <a:r>
              <a:rPr lang="en-US" dirty="0"/>
              <a:t> would pay the net balance.</a:t>
            </a:r>
            <a:endParaRPr lang="en-US" sz="1100" dirty="0"/>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593669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SUBJECTS OF SALVAGE</a:t>
            </a:r>
          </a:p>
          <a:p>
            <a:r>
              <a:rPr lang="en-US" dirty="0"/>
              <a:t>Lord </a:t>
            </a:r>
            <a:r>
              <a:rPr lang="en-US" dirty="0" err="1"/>
              <a:t>Esher</a:t>
            </a:r>
            <a:r>
              <a:rPr lang="en-US" dirty="0"/>
              <a:t> MR in </a:t>
            </a:r>
            <a:r>
              <a:rPr lang="en-US" i="1" dirty="0"/>
              <a:t>The Gas Float Whitton (No.2)</a:t>
            </a:r>
            <a:r>
              <a:rPr lang="en-US" dirty="0"/>
              <a:t> [1896] P.42 (CA) – The only subjects where an Admiralty Court could entertain a salvage were a “ship, her apparel and cargo, including flotsam, jetsam, and lagan, and the wreck of these and freight; that the only subject added by statute is life salvage”.</a:t>
            </a:r>
          </a:p>
          <a:p>
            <a:endParaRPr lang="en-US" dirty="0" smtClean="0"/>
          </a:p>
        </p:txBody>
      </p:sp>
    </p:spTree>
    <p:extLst>
      <p:ext uri="{BB962C8B-B14F-4D97-AF65-F5344CB8AC3E}">
        <p14:creationId xmlns:p14="http://schemas.microsoft.com/office/powerpoint/2010/main" val="201310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STANDARD FORM AGREEMENTS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fontAlgn="base"/>
            <a:r>
              <a:rPr lang="en-US" sz="2000" dirty="0"/>
              <a:t>Lloyd’s Open Form, e.g. LOF 80, LOF 90, LOF 95 and LOF 2000. Formulated in the late 1800s and based on the “no cure, no pay” principle.</a:t>
            </a:r>
            <a:endParaRPr lang="en-US" sz="1600" dirty="0"/>
          </a:p>
          <a:p>
            <a:pPr fontAlgn="base"/>
            <a:r>
              <a:rPr lang="en-US" sz="2000" dirty="0"/>
              <a:t>The master of a vessel in distress has ostensible authority to sign these contracts under the doctrine of agency of necessity, see </a:t>
            </a:r>
            <a:r>
              <a:rPr lang="en-US" sz="2000" i="1" dirty="0"/>
              <a:t>The Unique Mariner</a:t>
            </a:r>
            <a:r>
              <a:rPr lang="en-US" sz="2000" dirty="0"/>
              <a:t> [1978] 1 Lloyd’s Rep.438 per Brandon J at p.449 and </a:t>
            </a:r>
            <a:r>
              <a:rPr lang="en-US" sz="2000" i="1" dirty="0"/>
              <a:t>The </a:t>
            </a:r>
            <a:r>
              <a:rPr lang="en-US" sz="2000" i="1" dirty="0" err="1"/>
              <a:t>Choko</a:t>
            </a:r>
            <a:r>
              <a:rPr lang="en-US" sz="2000" i="1" dirty="0"/>
              <a:t> Star</a:t>
            </a:r>
            <a:r>
              <a:rPr lang="en-US" sz="2000" dirty="0"/>
              <a:t> [1990] 1 Lloyd’s Rep.516 (CA)</a:t>
            </a:r>
            <a:endParaRPr lang="en-US" sz="1600" dirty="0"/>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133481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STANDARD FORM AGREEMENTS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fontAlgn="base"/>
            <a:r>
              <a:rPr lang="en-US" sz="2000" u="sng" dirty="0"/>
              <a:t>LOF 80</a:t>
            </a:r>
            <a:endParaRPr lang="en-US" sz="1600" dirty="0"/>
          </a:p>
          <a:p>
            <a:pPr lvl="1" fontAlgn="base"/>
            <a:r>
              <a:rPr lang="en-US" dirty="0"/>
              <a:t>Provides an exception to the “no cure, no pay” principle where salvage is rendered to a tanker is not successful.</a:t>
            </a:r>
            <a:endParaRPr lang="en-US" sz="1100" dirty="0"/>
          </a:p>
          <a:p>
            <a:pPr lvl="1" fontAlgn="base"/>
            <a:r>
              <a:rPr lang="en-US" dirty="0" err="1"/>
              <a:t>Salvors</a:t>
            </a:r>
            <a:r>
              <a:rPr lang="en-US" dirty="0"/>
              <a:t> expenses covered, plus increment not exceeding 15% of such expenses.</a:t>
            </a:r>
            <a:endParaRPr lang="en-US" sz="1100" dirty="0"/>
          </a:p>
          <a:p>
            <a:pPr lvl="1" fontAlgn="base"/>
            <a:r>
              <a:rPr lang="en-US" dirty="0"/>
              <a:t>Provides an incentive to save tankers, although chances of success might be small.</a:t>
            </a:r>
            <a:endParaRPr lang="en-US" sz="1100" dirty="0"/>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356267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STANDARD FORM AGREEMENTS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fontAlgn="base"/>
            <a:r>
              <a:rPr lang="en-US" sz="2000" u="sng" dirty="0"/>
              <a:t>LOF 90</a:t>
            </a:r>
            <a:r>
              <a:rPr lang="en-US" sz="2000" dirty="0"/>
              <a:t> (Drafted to take into consideration provisions of the 1989 Salvage Convention).</a:t>
            </a:r>
          </a:p>
          <a:p>
            <a:pPr fontAlgn="base"/>
            <a:r>
              <a:rPr lang="en-US" sz="2000" u="sng" dirty="0"/>
              <a:t>LOF 95</a:t>
            </a:r>
            <a:r>
              <a:rPr lang="en-US" sz="2000" dirty="0"/>
              <a:t> (Incorporates English Law, as the 1989 Salvage Convention had now been made a part of English Law via statute, see </a:t>
            </a:r>
            <a:r>
              <a:rPr lang="en-US" sz="2000" i="1" dirty="0"/>
              <a:t>Schedule 11</a:t>
            </a:r>
            <a:r>
              <a:rPr lang="en-US" sz="2000" dirty="0"/>
              <a:t> of the </a:t>
            </a:r>
            <a:r>
              <a:rPr lang="en-US" sz="2000" i="1" dirty="0"/>
              <a:t>MSA 1995</a:t>
            </a:r>
            <a:r>
              <a:rPr lang="en-US" sz="2000" dirty="0"/>
              <a:t>).</a:t>
            </a:r>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394359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STANDARD FORM AGREEMENTS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fontAlgn="base"/>
            <a:r>
              <a:rPr lang="en-US" sz="2000" dirty="0"/>
              <a:t>Prevention of damage to the environment and </a:t>
            </a:r>
            <a:r>
              <a:rPr lang="en-US" sz="2000" i="1" dirty="0"/>
              <a:t>The Nagasaki Spirit</a:t>
            </a:r>
            <a:r>
              <a:rPr lang="en-US" sz="2000" dirty="0"/>
              <a:t> [1997] 1 Lloyd’s Rep.323</a:t>
            </a:r>
            <a:endParaRPr lang="en-US" sz="1600" dirty="0"/>
          </a:p>
          <a:p>
            <a:pPr lvl="1" fontAlgn="base"/>
            <a:r>
              <a:rPr lang="en-US" dirty="0"/>
              <a:t>No element of profit in “fair rate” in </a:t>
            </a:r>
            <a:r>
              <a:rPr lang="en-US" i="1" dirty="0"/>
              <a:t>Article 14(3)</a:t>
            </a:r>
            <a:r>
              <a:rPr lang="en-US" dirty="0"/>
              <a:t> of the 1989 Salvage Convention.</a:t>
            </a:r>
            <a:endParaRPr lang="en-US" sz="1100" dirty="0"/>
          </a:p>
          <a:p>
            <a:pPr lvl="1" fontAlgn="base"/>
            <a:r>
              <a:rPr lang="en-US" dirty="0"/>
              <a:t>The </a:t>
            </a:r>
            <a:r>
              <a:rPr lang="en-US" dirty="0" err="1"/>
              <a:t>salvors</a:t>
            </a:r>
            <a:r>
              <a:rPr lang="en-US" dirty="0"/>
              <a:t> had to prove that there was a threat to the environment)</a:t>
            </a:r>
            <a:endParaRPr lang="en-US" sz="1100" dirty="0"/>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653081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LOF 2011</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fontAlgn="base"/>
            <a:r>
              <a:rPr lang="en-US" sz="2000" dirty="0"/>
              <a:t>Transparency, see Clause 3. Exception in Clause 12 of Lloyd’s Standard Salvage and Arbitration Clauses (LSSA) and Procedural Rules:</a:t>
            </a:r>
            <a:endParaRPr lang="en-US" sz="1600" dirty="0"/>
          </a:p>
          <a:p>
            <a:pPr lvl="1" fontAlgn="base"/>
            <a:r>
              <a:rPr lang="en-US" dirty="0"/>
              <a:t>Appeal against the award, OR</a:t>
            </a:r>
            <a:endParaRPr lang="en-US" sz="1100" dirty="0"/>
          </a:p>
          <a:p>
            <a:pPr lvl="1" fontAlgn="base"/>
            <a:r>
              <a:rPr lang="en-US" dirty="0"/>
              <a:t>Application to withhold publication of the award,</a:t>
            </a:r>
            <a:endParaRPr lang="en-US" sz="1100" dirty="0"/>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222848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LOF 2011</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fontAlgn="base"/>
            <a:r>
              <a:rPr lang="en-US" sz="2000" dirty="0" err="1"/>
              <a:t>Salvors</a:t>
            </a:r>
            <a:r>
              <a:rPr lang="en-US" sz="2000" dirty="0"/>
              <a:t>’ Notification to Council of Lloyd’s within 14 days of , see Clause 4.</a:t>
            </a:r>
          </a:p>
          <a:p>
            <a:pPr fontAlgn="base"/>
            <a:r>
              <a:rPr lang="en-US" sz="2000" dirty="0"/>
              <a:t>Security for fees of arbitrator and appeal arbitrators, see Clause 6.6 and Clause 10.8 of LSSA.</a:t>
            </a:r>
          </a:p>
          <a:p>
            <a:pPr fontAlgn="base"/>
            <a:r>
              <a:rPr lang="en-US" sz="2000" dirty="0"/>
              <a:t>For </a:t>
            </a:r>
            <a:r>
              <a:rPr lang="en-US" sz="2000" dirty="0" err="1"/>
              <a:t>containerised</a:t>
            </a:r>
            <a:r>
              <a:rPr lang="en-US" sz="2000" dirty="0"/>
              <a:t> cargo, sufficient notice to those putting up security, see Clause 13 of the LSSA.</a:t>
            </a:r>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216922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LOF 2011</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fontAlgn="base"/>
            <a:r>
              <a:rPr lang="en-US" sz="2000" dirty="0"/>
              <a:t>Unrepresented cargo interests, subject to decision of arbitrator if agreement can be reached with 75 of salved value of cargo, see Clause 14 of the LSSA.</a:t>
            </a:r>
          </a:p>
          <a:p>
            <a:pPr fontAlgn="base"/>
            <a:r>
              <a:rPr lang="en-US" sz="2000" dirty="0"/>
              <a:t>Exclusion of low value cargoes as cost of security is much higher than value of the salved SM, see Clause 15 of the LSSA.</a:t>
            </a:r>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83111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SCOPIC CLAUSE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fontAlgn="base"/>
            <a:r>
              <a:rPr lang="en-US" sz="2000" dirty="0"/>
              <a:t>Special Compensation P &amp; I Club Clause.</a:t>
            </a:r>
          </a:p>
          <a:p>
            <a:pPr fontAlgn="base"/>
            <a:r>
              <a:rPr lang="en-US" sz="2000" dirty="0"/>
              <a:t>Used in conjunction with LOF 95.</a:t>
            </a:r>
          </a:p>
          <a:p>
            <a:pPr fontAlgn="base"/>
            <a:r>
              <a:rPr lang="en-US" sz="2000" dirty="0" err="1"/>
              <a:t>Salvors</a:t>
            </a:r>
            <a:r>
              <a:rPr lang="en-US" sz="2000" dirty="0"/>
              <a:t> are relieved from the need to prove a threat to the environment.</a:t>
            </a:r>
          </a:p>
          <a:p>
            <a:pPr fontAlgn="base"/>
            <a:r>
              <a:rPr lang="en-US" sz="2000" dirty="0"/>
              <a:t>Within two working days of the </a:t>
            </a:r>
            <a:r>
              <a:rPr lang="en-US" sz="2000" dirty="0" err="1"/>
              <a:t>salvors</a:t>
            </a:r>
            <a:r>
              <a:rPr lang="en-US" sz="2000" dirty="0"/>
              <a:t> invoking this, s/o must furnish security of US $3 million (Can be increased or reduced accordingly later).</a:t>
            </a:r>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203351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SCOPIC CLAUSE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fontAlgn="base"/>
            <a:r>
              <a:rPr lang="en-US" sz="2000" dirty="0"/>
              <a:t>The 30% uplift may may go to a max 100% under </a:t>
            </a:r>
            <a:r>
              <a:rPr lang="en-US" sz="2000" i="1" dirty="0"/>
              <a:t>Article 14</a:t>
            </a:r>
            <a:r>
              <a:rPr lang="en-US" sz="2000" dirty="0"/>
              <a:t>, is fixed by a percentage of 25%</a:t>
            </a:r>
          </a:p>
          <a:p>
            <a:pPr fontAlgn="base"/>
            <a:r>
              <a:rPr lang="en-US" sz="2000" dirty="0"/>
              <a:t>SCOPIC does not interfere with the factors listed in </a:t>
            </a:r>
            <a:r>
              <a:rPr lang="en-US" sz="2000" i="1" dirty="0"/>
              <a:t>Article 13</a:t>
            </a:r>
            <a:r>
              <a:rPr lang="en-US" sz="2000" dirty="0"/>
              <a:t> that are still used as a basis for assessing the award.</a:t>
            </a:r>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090773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SCOPIC 2014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fontAlgn="base"/>
            <a:r>
              <a:rPr lang="en-US" sz="2000" dirty="0"/>
              <a:t>ISU 5 Guarantee Form – USD3 million security payable by s/o (or its insurers) within 2 working days of SCOPIC clause being invoked.</a:t>
            </a:r>
          </a:p>
          <a:p>
            <a:pPr fontAlgn="base"/>
            <a:r>
              <a:rPr lang="en-US" sz="2000" dirty="0"/>
              <a:t>New Appendix A for new level of agreed tariff of daily hire rates for equipment and personnel.</a:t>
            </a:r>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709954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THE SHIP</a:t>
            </a:r>
            <a:endParaRPr lang="en-US" dirty="0"/>
          </a:p>
          <a:p>
            <a:pPr fontAlgn="base"/>
            <a:r>
              <a:rPr lang="en-US" sz="2000" i="1" dirty="0"/>
              <a:t>Section 313(1)</a:t>
            </a:r>
            <a:r>
              <a:rPr lang="en-US" sz="2000" dirty="0"/>
              <a:t> of the </a:t>
            </a:r>
            <a:r>
              <a:rPr lang="en-US" sz="2000" i="1" dirty="0"/>
              <a:t>Merchant Shipping Act 1995</a:t>
            </a:r>
            <a:r>
              <a:rPr lang="en-US" sz="2000" dirty="0"/>
              <a:t>:</a:t>
            </a:r>
            <a:endParaRPr lang="en-US" sz="1600" i="1" dirty="0"/>
          </a:p>
          <a:p>
            <a:pPr lvl="1" fontAlgn="base"/>
            <a:r>
              <a:rPr lang="en-US" dirty="0"/>
              <a:t>“Ship” includes every description of vessel used in navigation.</a:t>
            </a:r>
            <a:endParaRPr lang="en-US" sz="1100" dirty="0"/>
          </a:p>
          <a:p>
            <a:pPr fontAlgn="base"/>
            <a:r>
              <a:rPr lang="en-US" sz="2000" dirty="0"/>
              <a:t>Examples of subjects not capable of navigation:</a:t>
            </a:r>
            <a:endParaRPr lang="en-US" sz="1600" dirty="0"/>
          </a:p>
          <a:p>
            <a:pPr lvl="1" fontAlgn="base"/>
            <a:r>
              <a:rPr lang="en-US" dirty="0"/>
              <a:t>A gas float, see </a:t>
            </a:r>
            <a:r>
              <a:rPr lang="en-US" i="1" dirty="0"/>
              <a:t>The Gas Float Whitton (No.2)</a:t>
            </a:r>
            <a:r>
              <a:rPr lang="en-US" dirty="0"/>
              <a:t> [1896] P.42</a:t>
            </a:r>
            <a:endParaRPr lang="en-US" sz="1100" dirty="0"/>
          </a:p>
          <a:p>
            <a:pPr marL="0" indent="0">
              <a:buNone/>
            </a:pPr>
            <a:endParaRPr lang="en-US" altLang="en-US" sz="2000" dirty="0"/>
          </a:p>
          <a:p>
            <a:endParaRPr lang="en-US" dirty="0" smtClean="0"/>
          </a:p>
        </p:txBody>
      </p:sp>
    </p:spTree>
    <p:extLst>
      <p:ext uri="{BB962C8B-B14F-4D97-AF65-F5344CB8AC3E}">
        <p14:creationId xmlns:p14="http://schemas.microsoft.com/office/powerpoint/2010/main" val="911770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SCOPIC 2014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fontAlgn="base"/>
            <a:r>
              <a:rPr lang="sk-SK" sz="2000" dirty="0"/>
              <a:t> </a:t>
            </a:r>
            <a:r>
              <a:rPr lang="sk-SK" sz="2000" dirty="0" err="1"/>
              <a:t>From</a:t>
            </a:r>
            <a:r>
              <a:rPr lang="sk-SK" sz="2000" dirty="0"/>
              <a:t> 01 </a:t>
            </a:r>
            <a:r>
              <a:rPr lang="sk-SK" sz="2000" dirty="0" err="1"/>
              <a:t>January</a:t>
            </a:r>
            <a:r>
              <a:rPr lang="sk-SK" sz="2000" dirty="0"/>
              <a:t> 2014, SCOPIC rate </a:t>
            </a:r>
            <a:r>
              <a:rPr lang="sk-SK" sz="2000" dirty="0" err="1"/>
              <a:t>is</a:t>
            </a:r>
            <a:r>
              <a:rPr lang="sk-SK" sz="2000" dirty="0"/>
              <a:t> at 6.78 percent on </a:t>
            </a:r>
            <a:r>
              <a:rPr lang="sk-SK" sz="2000" dirty="0" err="1"/>
              <a:t>all</a:t>
            </a:r>
            <a:r>
              <a:rPr lang="sk-SK" sz="2000" dirty="0"/>
              <a:t> </a:t>
            </a:r>
            <a:r>
              <a:rPr lang="sk-SK" sz="2000" dirty="0" err="1"/>
              <a:t>items</a:t>
            </a:r>
            <a:r>
              <a:rPr lang="sk-SK" sz="2000" dirty="0"/>
              <a:t>.</a:t>
            </a:r>
          </a:p>
          <a:p>
            <a:pPr fontAlgn="base"/>
            <a:r>
              <a:rPr lang="sk-SK" sz="2000" dirty="0" err="1"/>
              <a:t>From</a:t>
            </a:r>
            <a:r>
              <a:rPr lang="sk-SK" sz="2000" dirty="0"/>
              <a:t> 1 </a:t>
            </a:r>
            <a:r>
              <a:rPr lang="sk-SK" sz="2000" dirty="0" err="1"/>
              <a:t>January</a:t>
            </a:r>
            <a:r>
              <a:rPr lang="sk-SK" sz="2000" dirty="0"/>
              <a:t> 2017, </a:t>
            </a:r>
            <a:r>
              <a:rPr lang="sk-SK" sz="2000" dirty="0" err="1"/>
              <a:t>the</a:t>
            </a:r>
            <a:r>
              <a:rPr lang="sk-SK" sz="2000" dirty="0"/>
              <a:t> rate </a:t>
            </a:r>
            <a:r>
              <a:rPr lang="sk-SK" sz="2000" dirty="0" err="1"/>
              <a:t>increased</a:t>
            </a:r>
            <a:r>
              <a:rPr lang="sk-SK" sz="2000" dirty="0"/>
              <a:t> by 2 percent (in </a:t>
            </a:r>
            <a:r>
              <a:rPr lang="sk-SK" sz="2000" dirty="0" err="1"/>
              <a:t>accordance</a:t>
            </a:r>
            <a:r>
              <a:rPr lang="sk-SK" sz="2000" dirty="0"/>
              <a:t> </a:t>
            </a:r>
            <a:r>
              <a:rPr lang="sk-SK" sz="2000" dirty="0" err="1"/>
              <a:t>with</a:t>
            </a:r>
            <a:r>
              <a:rPr lang="sk-SK" sz="2000" dirty="0"/>
              <a:t> US </a:t>
            </a:r>
            <a:r>
              <a:rPr lang="sk-SK" sz="2000" dirty="0" err="1"/>
              <a:t>Consumer</a:t>
            </a:r>
            <a:r>
              <a:rPr lang="sk-SK" sz="2000" dirty="0"/>
              <a:t> </a:t>
            </a:r>
            <a:r>
              <a:rPr lang="sk-SK" sz="2000" dirty="0" err="1"/>
              <a:t>Price</a:t>
            </a:r>
            <a:r>
              <a:rPr lang="sk-SK" sz="2000" dirty="0"/>
              <a:t> Index).</a:t>
            </a:r>
          </a:p>
          <a:p>
            <a:pPr fontAlgn="base"/>
            <a:r>
              <a:rPr lang="sk-SK" sz="2000" dirty="0" err="1"/>
              <a:t>Special</a:t>
            </a:r>
            <a:r>
              <a:rPr lang="sk-SK" sz="2000" dirty="0"/>
              <a:t> </a:t>
            </a:r>
            <a:r>
              <a:rPr lang="sk-SK" sz="2000" dirty="0" err="1"/>
              <a:t>Casualty</a:t>
            </a:r>
            <a:r>
              <a:rPr lang="sk-SK" sz="2000" dirty="0"/>
              <a:t> </a:t>
            </a:r>
            <a:r>
              <a:rPr lang="sk-SK" sz="2000" dirty="0" err="1"/>
              <a:t>Representative</a:t>
            </a:r>
            <a:r>
              <a:rPr lang="sk-SK" sz="2000" dirty="0"/>
              <a:t> (SCR) – </a:t>
            </a:r>
            <a:r>
              <a:rPr lang="sk-SK" sz="2000" dirty="0" err="1"/>
              <a:t>observe</a:t>
            </a:r>
            <a:r>
              <a:rPr lang="sk-SK" sz="2000" dirty="0"/>
              <a:t> and report on </a:t>
            </a:r>
            <a:r>
              <a:rPr lang="sk-SK" sz="2000" dirty="0" err="1"/>
              <a:t>salvage</a:t>
            </a:r>
            <a:r>
              <a:rPr lang="sk-SK" sz="2000" dirty="0"/>
              <a:t> </a:t>
            </a:r>
            <a:r>
              <a:rPr lang="sk-SK" sz="2000" dirty="0" err="1"/>
              <a:t>process</a:t>
            </a:r>
            <a:r>
              <a:rPr lang="sk-SK" sz="2000" dirty="0"/>
              <a:t>.</a:t>
            </a:r>
          </a:p>
          <a:p>
            <a:pPr marL="0" indent="0">
              <a:buNone/>
            </a:pPr>
            <a:r>
              <a:rPr lang="sk-SK" sz="2000" dirty="0"/>
              <a:t/>
            </a:r>
            <a:br>
              <a:rPr lang="sk-SK" sz="2000" dirty="0"/>
            </a:br>
            <a:endParaRPr lang="en-US" altLang="en-US" sz="2000" dirty="0"/>
          </a:p>
          <a:p>
            <a:endParaRPr lang="en-US" dirty="0" smtClean="0"/>
          </a:p>
        </p:txBody>
      </p:sp>
    </p:spTree>
    <p:extLst>
      <p:ext uri="{BB962C8B-B14F-4D97-AF65-F5344CB8AC3E}">
        <p14:creationId xmlns:p14="http://schemas.microsoft.com/office/powerpoint/2010/main" val="937128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48394"/>
            <a:ext cx="8991600" cy="756506"/>
          </a:xfrm>
        </p:spPr>
        <p:txBody>
          <a:bodyPr>
            <a:normAutofit fontScale="90000"/>
          </a:bodyPr>
          <a:lstStyle/>
          <a:p>
            <a:r>
              <a:rPr lang="en-US" smtClean="0"/>
              <a:t>SCOPIC 2014</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519989"/>
            <a:ext cx="8991600" cy="4732422"/>
          </a:xfrm>
          <a:prstGeom prst="rect">
            <a:avLst/>
          </a:prstGeom>
        </p:spPr>
      </p:pic>
    </p:spTree>
    <p:extLst>
      <p:ext uri="{BB962C8B-B14F-4D97-AF65-F5344CB8AC3E}">
        <p14:creationId xmlns:p14="http://schemas.microsoft.com/office/powerpoint/2010/main" val="744974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SCOPIC 2014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fontAlgn="base"/>
            <a:r>
              <a:rPr lang="sk-SK" sz="2000" dirty="0"/>
              <a:t> </a:t>
            </a:r>
            <a:r>
              <a:rPr lang="sk-SK" sz="2000" dirty="0" err="1"/>
              <a:t>From</a:t>
            </a:r>
            <a:r>
              <a:rPr lang="sk-SK" sz="2000" dirty="0"/>
              <a:t> 01 </a:t>
            </a:r>
            <a:r>
              <a:rPr lang="sk-SK" sz="2000" dirty="0" err="1"/>
              <a:t>January</a:t>
            </a:r>
            <a:r>
              <a:rPr lang="sk-SK" sz="2000" dirty="0"/>
              <a:t> 2014, SCOPIC rate </a:t>
            </a:r>
            <a:r>
              <a:rPr lang="sk-SK" sz="2000" dirty="0" err="1"/>
              <a:t>is</a:t>
            </a:r>
            <a:r>
              <a:rPr lang="sk-SK" sz="2000" dirty="0"/>
              <a:t> at 6.78 percent on </a:t>
            </a:r>
            <a:r>
              <a:rPr lang="sk-SK" sz="2000" dirty="0" err="1"/>
              <a:t>all</a:t>
            </a:r>
            <a:r>
              <a:rPr lang="sk-SK" sz="2000" dirty="0"/>
              <a:t> </a:t>
            </a:r>
            <a:r>
              <a:rPr lang="sk-SK" sz="2000" dirty="0" err="1"/>
              <a:t>items</a:t>
            </a:r>
            <a:r>
              <a:rPr lang="sk-SK" sz="2000" dirty="0"/>
              <a:t>.</a:t>
            </a:r>
          </a:p>
          <a:p>
            <a:pPr fontAlgn="base"/>
            <a:r>
              <a:rPr lang="sk-SK" sz="2000" dirty="0" err="1"/>
              <a:t>From</a:t>
            </a:r>
            <a:r>
              <a:rPr lang="sk-SK" sz="2000" dirty="0"/>
              <a:t> 1 </a:t>
            </a:r>
            <a:r>
              <a:rPr lang="sk-SK" sz="2000" dirty="0" err="1"/>
              <a:t>January</a:t>
            </a:r>
            <a:r>
              <a:rPr lang="sk-SK" sz="2000" dirty="0"/>
              <a:t> 2017, </a:t>
            </a:r>
            <a:r>
              <a:rPr lang="sk-SK" sz="2000" dirty="0" err="1"/>
              <a:t>the</a:t>
            </a:r>
            <a:r>
              <a:rPr lang="sk-SK" sz="2000" dirty="0"/>
              <a:t> rate </a:t>
            </a:r>
            <a:r>
              <a:rPr lang="sk-SK" sz="2000" dirty="0" err="1"/>
              <a:t>increased</a:t>
            </a:r>
            <a:r>
              <a:rPr lang="sk-SK" sz="2000" dirty="0"/>
              <a:t> by 2 percent (in </a:t>
            </a:r>
            <a:r>
              <a:rPr lang="sk-SK" sz="2000" dirty="0" err="1"/>
              <a:t>accordance</a:t>
            </a:r>
            <a:r>
              <a:rPr lang="sk-SK" sz="2000" dirty="0"/>
              <a:t> </a:t>
            </a:r>
            <a:r>
              <a:rPr lang="sk-SK" sz="2000" dirty="0" err="1"/>
              <a:t>with</a:t>
            </a:r>
            <a:r>
              <a:rPr lang="sk-SK" sz="2000" dirty="0"/>
              <a:t> US </a:t>
            </a:r>
            <a:r>
              <a:rPr lang="sk-SK" sz="2000" dirty="0" err="1"/>
              <a:t>Consumer</a:t>
            </a:r>
            <a:r>
              <a:rPr lang="sk-SK" sz="2000" dirty="0"/>
              <a:t> </a:t>
            </a:r>
            <a:r>
              <a:rPr lang="sk-SK" sz="2000" dirty="0" err="1"/>
              <a:t>Price</a:t>
            </a:r>
            <a:r>
              <a:rPr lang="sk-SK" sz="2000" dirty="0"/>
              <a:t> Index).</a:t>
            </a:r>
          </a:p>
          <a:p>
            <a:pPr fontAlgn="base"/>
            <a:r>
              <a:rPr lang="sk-SK" sz="2000" dirty="0" err="1"/>
              <a:t>Special</a:t>
            </a:r>
            <a:r>
              <a:rPr lang="sk-SK" sz="2000" dirty="0"/>
              <a:t> </a:t>
            </a:r>
            <a:r>
              <a:rPr lang="sk-SK" sz="2000" dirty="0" err="1"/>
              <a:t>Casualty</a:t>
            </a:r>
            <a:r>
              <a:rPr lang="sk-SK" sz="2000" dirty="0"/>
              <a:t> </a:t>
            </a:r>
            <a:r>
              <a:rPr lang="sk-SK" sz="2000" dirty="0" err="1"/>
              <a:t>Representative</a:t>
            </a:r>
            <a:r>
              <a:rPr lang="sk-SK" sz="2000" dirty="0"/>
              <a:t> (SCR) – </a:t>
            </a:r>
            <a:r>
              <a:rPr lang="sk-SK" sz="2000" dirty="0" err="1"/>
              <a:t>observe</a:t>
            </a:r>
            <a:r>
              <a:rPr lang="sk-SK" sz="2000" dirty="0"/>
              <a:t> and report on </a:t>
            </a:r>
            <a:r>
              <a:rPr lang="sk-SK" sz="2000" dirty="0" err="1"/>
              <a:t>salvage</a:t>
            </a:r>
            <a:r>
              <a:rPr lang="sk-SK" sz="2000" dirty="0"/>
              <a:t> </a:t>
            </a:r>
            <a:r>
              <a:rPr lang="sk-SK" sz="2000" dirty="0" err="1"/>
              <a:t>process</a:t>
            </a:r>
            <a:r>
              <a:rPr lang="sk-SK" sz="2000" dirty="0"/>
              <a:t>.</a:t>
            </a:r>
          </a:p>
          <a:p>
            <a:pPr marL="0" indent="0">
              <a:buNone/>
            </a:pPr>
            <a:r>
              <a:rPr lang="sk-SK" sz="2000" dirty="0"/>
              <a:t/>
            </a:r>
            <a:br>
              <a:rPr lang="sk-SK" sz="2000" dirty="0"/>
            </a:br>
            <a:endParaRPr lang="en-US" altLang="en-US" sz="2000" dirty="0"/>
          </a:p>
          <a:p>
            <a:endParaRPr lang="en-US" dirty="0" smtClean="0"/>
          </a:p>
        </p:txBody>
      </p:sp>
    </p:spTree>
    <p:extLst>
      <p:ext uri="{BB962C8B-B14F-4D97-AF65-F5344CB8AC3E}">
        <p14:creationId xmlns:p14="http://schemas.microsoft.com/office/powerpoint/2010/main" val="1222257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50800" dist="50800" dir="5400000" algn="ctr" rotWithShape="0">
              <a:srgbClr val="000000">
                <a:alpha val="0"/>
              </a:srgbClr>
            </a:outerShdw>
          </a:effectLst>
        </p:spPr>
      </p:pic>
      <p:sp>
        <p:nvSpPr>
          <p:cNvPr id="2" name="Title 1"/>
          <p:cNvSpPr>
            <a:spLocks noGrp="1"/>
          </p:cNvSpPr>
          <p:nvPr>
            <p:ph type="ctrTitle"/>
          </p:nvPr>
        </p:nvSpPr>
        <p:spPr>
          <a:xfrm>
            <a:off x="4133850" y="2266951"/>
            <a:ext cx="3486149" cy="1035050"/>
          </a:xfrm>
          <a:solidFill>
            <a:srgbClr val="FFFFFF">
              <a:alpha val="32000"/>
            </a:srgbClr>
          </a:solidFill>
          <a:ln>
            <a:noFill/>
          </a:ln>
        </p:spPr>
        <p:txBody>
          <a:bodyPr>
            <a:normAutofit fontScale="90000"/>
          </a:bodyPr>
          <a:lstStyle/>
          <a:p>
            <a:r>
              <a:rPr lang="en-US" dirty="0" smtClean="0"/>
              <a:t>GENERAL AVERAGE</a:t>
            </a:r>
            <a:endParaRPr lang="en-US" dirty="0"/>
          </a:p>
        </p:txBody>
      </p:sp>
    </p:spTree>
    <p:extLst>
      <p:ext uri="{BB962C8B-B14F-4D97-AF65-F5344CB8AC3E}">
        <p14:creationId xmlns:p14="http://schemas.microsoft.com/office/powerpoint/2010/main" val="1241419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marL="0" indent="0" fontAlgn="base">
              <a:buNone/>
            </a:pPr>
            <a:r>
              <a:rPr lang="sk-SK" sz="2000" dirty="0"/>
              <a:t> </a:t>
            </a:r>
            <a:r>
              <a:rPr lang="sk-SK" sz="2000" dirty="0" smtClean="0"/>
              <a:t>WHAT IS GENERAL AVERAGE?</a:t>
            </a:r>
          </a:p>
          <a:p>
            <a:pPr fontAlgn="base"/>
            <a:r>
              <a:rPr lang="sk-SK" dirty="0" err="1"/>
              <a:t>Sui</a:t>
            </a:r>
            <a:r>
              <a:rPr lang="sk-SK" dirty="0"/>
              <a:t> </a:t>
            </a:r>
            <a:r>
              <a:rPr lang="sk-SK" dirty="0" err="1"/>
              <a:t>generis</a:t>
            </a:r>
            <a:r>
              <a:rPr lang="sk-SK" dirty="0"/>
              <a:t>.</a:t>
            </a:r>
          </a:p>
          <a:p>
            <a:pPr fontAlgn="base"/>
            <a:r>
              <a:rPr lang="sk-SK" dirty="0" err="1"/>
              <a:t>Distribution</a:t>
            </a:r>
            <a:r>
              <a:rPr lang="sk-SK" dirty="0"/>
              <a:t> of </a:t>
            </a:r>
            <a:r>
              <a:rPr lang="sk-SK" dirty="0" err="1"/>
              <a:t>risks</a:t>
            </a:r>
            <a:r>
              <a:rPr lang="sk-SK" dirty="0"/>
              <a:t>.</a:t>
            </a:r>
          </a:p>
          <a:p>
            <a:pPr fontAlgn="base"/>
            <a:r>
              <a:rPr lang="sk-SK" dirty="0" err="1"/>
              <a:t>Equitable</a:t>
            </a:r>
            <a:r>
              <a:rPr lang="sk-SK" dirty="0"/>
              <a:t> </a:t>
            </a:r>
            <a:r>
              <a:rPr lang="sk-SK" dirty="0" err="1"/>
              <a:t>sharing</a:t>
            </a:r>
            <a:r>
              <a:rPr lang="sk-SK" dirty="0"/>
              <a:t>.</a:t>
            </a:r>
          </a:p>
          <a:p>
            <a:pPr fontAlgn="base"/>
            <a:r>
              <a:rPr lang="sk-SK" dirty="0" err="1"/>
              <a:t>Common</a:t>
            </a:r>
            <a:r>
              <a:rPr lang="sk-SK" dirty="0"/>
              <a:t> </a:t>
            </a:r>
            <a:r>
              <a:rPr lang="sk-SK" dirty="0" err="1"/>
              <a:t>maritime</a:t>
            </a:r>
            <a:r>
              <a:rPr lang="sk-SK" dirty="0"/>
              <a:t> </a:t>
            </a:r>
            <a:r>
              <a:rPr lang="sk-SK" dirty="0" err="1"/>
              <a:t>adventure</a:t>
            </a:r>
            <a:r>
              <a:rPr lang="sk-SK" dirty="0"/>
              <a:t>.</a:t>
            </a:r>
          </a:p>
          <a:p>
            <a:pPr fontAlgn="base"/>
            <a:r>
              <a:rPr lang="sk-SK" dirty="0"/>
              <a:t>No party </a:t>
            </a:r>
            <a:r>
              <a:rPr lang="sk-SK" dirty="0" err="1"/>
              <a:t>benefitting</a:t>
            </a:r>
            <a:r>
              <a:rPr lang="sk-SK" dirty="0"/>
              <a:t> </a:t>
            </a:r>
            <a:r>
              <a:rPr lang="sk-SK" dirty="0" err="1"/>
              <a:t>from</a:t>
            </a:r>
            <a:r>
              <a:rPr lang="sk-SK" dirty="0"/>
              <a:t> </a:t>
            </a:r>
            <a:r>
              <a:rPr lang="sk-SK" dirty="0" err="1"/>
              <a:t>misfortune</a:t>
            </a:r>
            <a:endParaRPr lang="sk-SK" dirty="0"/>
          </a:p>
          <a:p>
            <a:pPr marL="0" indent="0" fontAlgn="base">
              <a:buNone/>
            </a:pPr>
            <a:endParaRPr lang="en-US" dirty="0" smtClean="0"/>
          </a:p>
        </p:txBody>
      </p:sp>
    </p:spTree>
    <p:extLst>
      <p:ext uri="{BB962C8B-B14F-4D97-AF65-F5344CB8AC3E}">
        <p14:creationId xmlns:p14="http://schemas.microsoft.com/office/powerpoint/2010/main" val="608132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marL="0" indent="0" fontAlgn="base">
              <a:buNone/>
            </a:pPr>
            <a:r>
              <a:rPr lang="sk-SK" sz="2000" dirty="0" smtClean="0"/>
              <a:t>CONCEPT AND LEGAL FRAMEWORK</a:t>
            </a:r>
          </a:p>
          <a:p>
            <a:pPr fontAlgn="base"/>
            <a:r>
              <a:rPr lang="sk-SK" sz="2000" dirty="0"/>
              <a:t>York </a:t>
            </a:r>
            <a:r>
              <a:rPr lang="sk-SK" sz="2000" dirty="0" err="1"/>
              <a:t>Antwerp</a:t>
            </a:r>
            <a:r>
              <a:rPr lang="sk-SK" sz="2000" dirty="0"/>
              <a:t> </a:t>
            </a:r>
            <a:r>
              <a:rPr lang="sk-SK" sz="2000" dirty="0" err="1"/>
              <a:t>Rules</a:t>
            </a:r>
            <a:r>
              <a:rPr lang="sk-SK" sz="2000" dirty="0"/>
              <a:t>.</a:t>
            </a:r>
          </a:p>
          <a:p>
            <a:pPr lvl="1" fontAlgn="base"/>
            <a:r>
              <a:rPr lang="sk-SK" dirty="0" err="1"/>
              <a:t>Extraordinary</a:t>
            </a:r>
            <a:r>
              <a:rPr lang="sk-SK" dirty="0"/>
              <a:t> </a:t>
            </a:r>
            <a:r>
              <a:rPr lang="sk-SK" dirty="0" err="1"/>
              <a:t>sacrifice</a:t>
            </a:r>
            <a:r>
              <a:rPr lang="sk-SK" dirty="0"/>
              <a:t> / </a:t>
            </a:r>
            <a:r>
              <a:rPr lang="sk-SK" dirty="0" err="1"/>
              <a:t>expenditure</a:t>
            </a:r>
            <a:endParaRPr lang="sk-SK" dirty="0"/>
          </a:p>
          <a:p>
            <a:pPr lvl="1" fontAlgn="base"/>
            <a:r>
              <a:rPr lang="sk-SK" dirty="0" err="1"/>
              <a:t>Intentionally</a:t>
            </a:r>
            <a:r>
              <a:rPr lang="sk-SK" dirty="0"/>
              <a:t> and </a:t>
            </a:r>
            <a:r>
              <a:rPr lang="sk-SK" dirty="0" err="1"/>
              <a:t>reasonable</a:t>
            </a:r>
            <a:r>
              <a:rPr lang="sk-SK" dirty="0"/>
              <a:t> </a:t>
            </a:r>
            <a:r>
              <a:rPr lang="sk-SK" dirty="0" err="1"/>
              <a:t>made</a:t>
            </a:r>
            <a:endParaRPr lang="sk-SK" dirty="0"/>
          </a:p>
          <a:p>
            <a:pPr lvl="1" fontAlgn="base"/>
            <a:r>
              <a:rPr lang="sk-SK" dirty="0" err="1"/>
              <a:t>Incurred</a:t>
            </a:r>
            <a:r>
              <a:rPr lang="sk-SK" dirty="0"/>
              <a:t> </a:t>
            </a:r>
            <a:r>
              <a:rPr lang="sk-SK" dirty="0" err="1"/>
              <a:t>for</a:t>
            </a:r>
            <a:r>
              <a:rPr lang="sk-SK" dirty="0"/>
              <a:t> </a:t>
            </a:r>
            <a:r>
              <a:rPr lang="sk-SK" dirty="0" err="1"/>
              <a:t>common</a:t>
            </a:r>
            <a:r>
              <a:rPr lang="sk-SK" dirty="0"/>
              <a:t> </a:t>
            </a:r>
            <a:r>
              <a:rPr lang="sk-SK" dirty="0" err="1"/>
              <a:t>safety</a:t>
            </a:r>
            <a:endParaRPr lang="sk-SK" dirty="0"/>
          </a:p>
          <a:p>
            <a:pPr lvl="1" fontAlgn="base"/>
            <a:r>
              <a:rPr lang="sk-SK" dirty="0" err="1"/>
              <a:t>Preservation</a:t>
            </a:r>
            <a:r>
              <a:rPr lang="sk-SK" dirty="0"/>
              <a:t> of </a:t>
            </a:r>
            <a:r>
              <a:rPr lang="sk-SK" dirty="0" err="1"/>
              <a:t>property</a:t>
            </a:r>
            <a:r>
              <a:rPr lang="sk-SK" dirty="0"/>
              <a:t> in a </a:t>
            </a:r>
            <a:r>
              <a:rPr lang="sk-SK" dirty="0" err="1"/>
              <a:t>common</a:t>
            </a:r>
            <a:r>
              <a:rPr lang="sk-SK" dirty="0"/>
              <a:t> </a:t>
            </a:r>
            <a:r>
              <a:rPr lang="sk-SK" dirty="0" err="1"/>
              <a:t>maritime</a:t>
            </a:r>
            <a:r>
              <a:rPr lang="sk-SK" dirty="0"/>
              <a:t> </a:t>
            </a:r>
            <a:r>
              <a:rPr lang="sk-SK" dirty="0" err="1"/>
              <a:t>adventure</a:t>
            </a:r>
            <a:r>
              <a:rPr lang="sk-SK" dirty="0"/>
              <a:t> </a:t>
            </a:r>
            <a:r>
              <a:rPr lang="sk-SK" dirty="0" err="1"/>
              <a:t>from</a:t>
            </a:r>
            <a:r>
              <a:rPr lang="sk-SK" dirty="0"/>
              <a:t> peril</a:t>
            </a:r>
          </a:p>
          <a:p>
            <a:pPr fontAlgn="base"/>
            <a:r>
              <a:rPr lang="sk-SK" sz="2000" dirty="0" err="1"/>
              <a:t>Shared</a:t>
            </a:r>
            <a:r>
              <a:rPr lang="sk-SK" sz="2000" dirty="0"/>
              <a:t> </a:t>
            </a:r>
            <a:r>
              <a:rPr lang="sk-SK" sz="2000" dirty="0" err="1"/>
              <a:t>rateably</a:t>
            </a:r>
            <a:r>
              <a:rPr lang="sk-SK" sz="2000" dirty="0"/>
              <a:t>.</a:t>
            </a:r>
          </a:p>
          <a:p>
            <a:pPr fontAlgn="base"/>
            <a:r>
              <a:rPr lang="sk-SK" sz="2000" dirty="0"/>
              <a:t>No </a:t>
            </a:r>
            <a:r>
              <a:rPr lang="sk-SK" sz="2000" dirty="0" err="1"/>
              <a:t>proof</a:t>
            </a:r>
            <a:r>
              <a:rPr lang="sk-SK" sz="2000" dirty="0"/>
              <a:t> of </a:t>
            </a:r>
            <a:r>
              <a:rPr lang="sk-SK" sz="2000" dirty="0" err="1"/>
              <a:t>liability</a:t>
            </a:r>
            <a:r>
              <a:rPr lang="sk-SK" sz="2000" dirty="0"/>
              <a:t> </a:t>
            </a:r>
            <a:r>
              <a:rPr lang="sk-SK" sz="2000" dirty="0" err="1"/>
              <a:t>needed</a:t>
            </a:r>
            <a:r>
              <a:rPr lang="sk-SK" sz="2000" dirty="0"/>
              <a:t>.</a:t>
            </a:r>
          </a:p>
          <a:p>
            <a:pPr marL="0" indent="0" fontAlgn="base">
              <a:buNone/>
            </a:pPr>
            <a:endParaRPr lang="en-US" dirty="0" smtClean="0"/>
          </a:p>
        </p:txBody>
      </p:sp>
    </p:spTree>
    <p:extLst>
      <p:ext uri="{BB962C8B-B14F-4D97-AF65-F5344CB8AC3E}">
        <p14:creationId xmlns:p14="http://schemas.microsoft.com/office/powerpoint/2010/main" val="1057252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marL="0" indent="0" fontAlgn="base">
              <a:buNone/>
            </a:pPr>
            <a:r>
              <a:rPr lang="sk-SK" sz="2000" dirty="0" smtClean="0"/>
              <a:t>CONCEPT AND LEGAL FRAMEWORK</a:t>
            </a:r>
          </a:p>
          <a:p>
            <a:pPr fontAlgn="base"/>
            <a:r>
              <a:rPr lang="sk-SK" sz="2000" dirty="0" err="1"/>
              <a:t>Exception</a:t>
            </a:r>
            <a:r>
              <a:rPr lang="sk-SK" sz="2000" dirty="0"/>
              <a:t> to </a:t>
            </a:r>
            <a:r>
              <a:rPr lang="sk-SK" sz="2000" dirty="0" err="1"/>
              <a:t>contribution</a:t>
            </a:r>
            <a:r>
              <a:rPr lang="sk-SK" sz="2000" dirty="0"/>
              <a:t>, </a:t>
            </a:r>
            <a:r>
              <a:rPr lang="sk-SK" sz="2000" dirty="0" err="1"/>
              <a:t>see</a:t>
            </a:r>
            <a:r>
              <a:rPr lang="sk-SK" sz="2000" dirty="0"/>
              <a:t> </a:t>
            </a:r>
            <a:r>
              <a:rPr lang="sk-SK" sz="2000" i="1" dirty="0" err="1"/>
              <a:t>Strange</a:t>
            </a:r>
            <a:r>
              <a:rPr lang="sk-SK" sz="2000" i="1" dirty="0"/>
              <a:t> v </a:t>
            </a:r>
            <a:r>
              <a:rPr lang="sk-SK" sz="2000" i="1" dirty="0" err="1"/>
              <a:t>Scott</a:t>
            </a:r>
            <a:r>
              <a:rPr lang="sk-SK" sz="2000" i="1" dirty="0"/>
              <a:t> </a:t>
            </a:r>
            <a:r>
              <a:rPr lang="sk-SK" sz="2000" dirty="0"/>
              <a:t>(1889) 14 </a:t>
            </a:r>
            <a:r>
              <a:rPr lang="sk-SK" sz="2000" dirty="0" err="1"/>
              <a:t>App</a:t>
            </a:r>
            <a:r>
              <a:rPr lang="sk-SK" sz="2000" dirty="0"/>
              <a:t> </a:t>
            </a:r>
            <a:r>
              <a:rPr lang="sk-SK" sz="2000" dirty="0" err="1"/>
              <a:t>Cas</a:t>
            </a:r>
            <a:r>
              <a:rPr lang="sk-SK" sz="2000" dirty="0"/>
              <a:t> 601:</a:t>
            </a:r>
          </a:p>
          <a:p>
            <a:pPr lvl="1" fontAlgn="base"/>
            <a:r>
              <a:rPr lang="sk-SK" dirty="0"/>
              <a:t>Party </a:t>
            </a:r>
            <a:r>
              <a:rPr lang="sk-SK" dirty="0" err="1"/>
              <a:t>who’s</a:t>
            </a:r>
            <a:r>
              <a:rPr lang="sk-SK" dirty="0"/>
              <a:t> </a:t>
            </a:r>
            <a:r>
              <a:rPr lang="sk-SK" dirty="0" err="1"/>
              <a:t>fault</a:t>
            </a:r>
            <a:r>
              <a:rPr lang="sk-SK" dirty="0"/>
              <a:t> / </a:t>
            </a:r>
            <a:r>
              <a:rPr lang="sk-SK" dirty="0" err="1"/>
              <a:t>negligence</a:t>
            </a:r>
            <a:r>
              <a:rPr lang="sk-SK" dirty="0"/>
              <a:t> </a:t>
            </a:r>
            <a:r>
              <a:rPr lang="sk-SK" dirty="0" err="1"/>
              <a:t>caused</a:t>
            </a:r>
            <a:r>
              <a:rPr lang="sk-SK" dirty="0"/>
              <a:t> </a:t>
            </a:r>
            <a:r>
              <a:rPr lang="sk-SK" dirty="0" err="1"/>
              <a:t>the</a:t>
            </a:r>
            <a:r>
              <a:rPr lang="sk-SK" dirty="0"/>
              <a:t> peril.</a:t>
            </a:r>
          </a:p>
          <a:p>
            <a:pPr lvl="1" fontAlgn="base"/>
            <a:r>
              <a:rPr lang="sk-SK" dirty="0" err="1"/>
              <a:t>Improper</a:t>
            </a:r>
            <a:r>
              <a:rPr lang="sk-SK" dirty="0"/>
              <a:t> </a:t>
            </a:r>
            <a:r>
              <a:rPr lang="sk-SK" dirty="0" err="1"/>
              <a:t>deck</a:t>
            </a:r>
            <a:r>
              <a:rPr lang="sk-SK" dirty="0"/>
              <a:t> </a:t>
            </a:r>
            <a:r>
              <a:rPr lang="sk-SK" dirty="0" err="1"/>
              <a:t>stowage</a:t>
            </a:r>
            <a:r>
              <a:rPr lang="sk-SK" dirty="0"/>
              <a:t>.</a:t>
            </a:r>
          </a:p>
          <a:p>
            <a:pPr marL="0" indent="0" fontAlgn="base">
              <a:buNone/>
            </a:pPr>
            <a:endParaRPr lang="en-US" dirty="0" smtClean="0"/>
          </a:p>
        </p:txBody>
      </p:sp>
    </p:spTree>
    <p:extLst>
      <p:ext uri="{BB962C8B-B14F-4D97-AF65-F5344CB8AC3E}">
        <p14:creationId xmlns:p14="http://schemas.microsoft.com/office/powerpoint/2010/main" val="837260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marL="0" indent="0" fontAlgn="base">
              <a:buNone/>
            </a:pPr>
            <a:r>
              <a:rPr lang="sk-SK" sz="2000" dirty="0" smtClean="0"/>
              <a:t>THE YORK ANTWERP RULES</a:t>
            </a:r>
          </a:p>
          <a:p>
            <a:pPr fontAlgn="base"/>
            <a:r>
              <a:rPr lang="sk-SK" sz="2000" dirty="0" err="1"/>
              <a:t>Harmonisation</a:t>
            </a:r>
            <a:r>
              <a:rPr lang="sk-SK" sz="2000" dirty="0"/>
              <a:t> of GA </a:t>
            </a:r>
            <a:r>
              <a:rPr lang="sk-SK" sz="2000" dirty="0" err="1"/>
              <a:t>practice</a:t>
            </a:r>
            <a:r>
              <a:rPr lang="sk-SK" sz="2000" dirty="0"/>
              <a:t>.</a:t>
            </a:r>
          </a:p>
          <a:p>
            <a:pPr fontAlgn="base"/>
            <a:r>
              <a:rPr lang="sk-SK" sz="2000" dirty="0" err="1"/>
              <a:t>Latest</a:t>
            </a:r>
            <a:r>
              <a:rPr lang="sk-SK" sz="2000" dirty="0"/>
              <a:t> </a:t>
            </a:r>
            <a:r>
              <a:rPr lang="sk-SK" sz="2000" dirty="0" err="1"/>
              <a:t>version</a:t>
            </a:r>
            <a:r>
              <a:rPr lang="sk-SK" sz="2000" dirty="0"/>
              <a:t> 2016.</a:t>
            </a:r>
          </a:p>
          <a:p>
            <a:pPr fontAlgn="base"/>
            <a:r>
              <a:rPr lang="sk-SK" sz="2000" dirty="0"/>
              <a:t>Most </a:t>
            </a:r>
            <a:r>
              <a:rPr lang="sk-SK" sz="2000" dirty="0" err="1"/>
              <a:t>popular</a:t>
            </a:r>
            <a:r>
              <a:rPr lang="sk-SK" sz="2000" dirty="0"/>
              <a:t>, </a:t>
            </a:r>
            <a:r>
              <a:rPr lang="sk-SK" sz="2000" dirty="0" err="1"/>
              <a:t>arguably</a:t>
            </a:r>
            <a:r>
              <a:rPr lang="sk-SK" sz="2000" dirty="0"/>
              <a:t> 1994.</a:t>
            </a:r>
          </a:p>
          <a:p>
            <a:pPr fontAlgn="base"/>
            <a:r>
              <a:rPr lang="sk-SK" sz="2000" dirty="0" err="1"/>
              <a:t>First</a:t>
            </a:r>
            <a:r>
              <a:rPr lang="sk-SK" sz="2000" dirty="0"/>
              <a:t> part – </a:t>
            </a:r>
            <a:r>
              <a:rPr lang="sk-SK" sz="2000" dirty="0" err="1"/>
              <a:t>general</a:t>
            </a:r>
            <a:r>
              <a:rPr lang="sk-SK" sz="2000" dirty="0"/>
              <a:t>, </a:t>
            </a:r>
            <a:r>
              <a:rPr lang="sk-SK" sz="2000" dirty="0" err="1"/>
              <a:t>alphabets</a:t>
            </a:r>
            <a:r>
              <a:rPr lang="sk-SK" sz="2000" dirty="0"/>
              <a:t>.</a:t>
            </a:r>
          </a:p>
          <a:p>
            <a:pPr fontAlgn="base"/>
            <a:r>
              <a:rPr lang="sk-SK" sz="2000" dirty="0" err="1"/>
              <a:t>Second</a:t>
            </a:r>
            <a:r>
              <a:rPr lang="sk-SK" sz="2000" dirty="0"/>
              <a:t> part – </a:t>
            </a:r>
            <a:r>
              <a:rPr lang="sk-SK" sz="2000" dirty="0" err="1"/>
              <a:t>specific</a:t>
            </a:r>
            <a:r>
              <a:rPr lang="sk-SK" sz="2000" dirty="0"/>
              <a:t>, Roman </a:t>
            </a:r>
            <a:r>
              <a:rPr lang="sk-SK" sz="2000" dirty="0" err="1"/>
              <a:t>numerals</a:t>
            </a:r>
            <a:r>
              <a:rPr lang="sk-SK" sz="2000" dirty="0"/>
              <a:t>.</a:t>
            </a:r>
          </a:p>
          <a:p>
            <a:pPr fontAlgn="base"/>
            <a:r>
              <a:rPr lang="sk-SK" sz="2000" dirty="0" err="1"/>
              <a:t>Voluntary</a:t>
            </a:r>
            <a:r>
              <a:rPr lang="sk-SK" sz="2000" dirty="0"/>
              <a:t>.</a:t>
            </a:r>
          </a:p>
          <a:p>
            <a:pPr fontAlgn="base"/>
            <a:r>
              <a:rPr lang="sk-SK" sz="2000" dirty="0" err="1"/>
              <a:t>If</a:t>
            </a:r>
            <a:r>
              <a:rPr lang="sk-SK" sz="2000" dirty="0"/>
              <a:t> GA </a:t>
            </a:r>
            <a:r>
              <a:rPr lang="sk-SK" sz="2000" dirty="0" err="1"/>
              <a:t>rules</a:t>
            </a:r>
            <a:r>
              <a:rPr lang="sk-SK" sz="2000" dirty="0"/>
              <a:t> </a:t>
            </a:r>
            <a:r>
              <a:rPr lang="sk-SK" sz="2000" dirty="0" err="1"/>
              <a:t>silent</a:t>
            </a:r>
            <a:r>
              <a:rPr lang="sk-SK" sz="2000" dirty="0"/>
              <a:t> / </a:t>
            </a:r>
            <a:r>
              <a:rPr lang="sk-SK" sz="2000" dirty="0" err="1"/>
              <a:t>absence</a:t>
            </a:r>
            <a:r>
              <a:rPr lang="sk-SK" sz="2000" dirty="0"/>
              <a:t> of </a:t>
            </a:r>
            <a:r>
              <a:rPr lang="sk-SK" sz="2000" dirty="0" err="1"/>
              <a:t>agreement</a:t>
            </a:r>
            <a:r>
              <a:rPr lang="sk-SK" sz="2000" dirty="0"/>
              <a:t>, </a:t>
            </a:r>
            <a:r>
              <a:rPr lang="sk-SK" sz="2000" dirty="0" err="1"/>
              <a:t>law</a:t>
            </a:r>
            <a:r>
              <a:rPr lang="sk-SK" sz="2000" dirty="0"/>
              <a:t> </a:t>
            </a:r>
            <a:r>
              <a:rPr lang="sk-SK" sz="2000" dirty="0" err="1"/>
              <a:t>where</a:t>
            </a:r>
            <a:r>
              <a:rPr lang="sk-SK" sz="2000" dirty="0"/>
              <a:t> </a:t>
            </a:r>
            <a:r>
              <a:rPr lang="sk-SK" sz="2000" dirty="0" err="1"/>
              <a:t>adventure</a:t>
            </a:r>
            <a:r>
              <a:rPr lang="sk-SK" sz="2000" dirty="0"/>
              <a:t> </a:t>
            </a:r>
            <a:r>
              <a:rPr lang="sk-SK" sz="2000" dirty="0" err="1"/>
              <a:t>ends</a:t>
            </a:r>
            <a:r>
              <a:rPr lang="sk-SK" sz="2000" dirty="0"/>
              <a:t> </a:t>
            </a:r>
            <a:r>
              <a:rPr lang="sk-SK" sz="2000" dirty="0" err="1"/>
              <a:t>governs</a:t>
            </a:r>
            <a:r>
              <a:rPr lang="sk-SK" sz="2000" dirty="0"/>
              <a:t> </a:t>
            </a:r>
            <a:r>
              <a:rPr lang="sk-SK" sz="2000" dirty="0" err="1"/>
              <a:t>the</a:t>
            </a:r>
            <a:r>
              <a:rPr lang="sk-SK" sz="2000" dirty="0"/>
              <a:t> </a:t>
            </a:r>
            <a:r>
              <a:rPr lang="sk-SK" sz="2000" dirty="0" err="1"/>
              <a:t>contract</a:t>
            </a:r>
            <a:r>
              <a:rPr lang="sk-SK" sz="2000" dirty="0"/>
              <a:t>, </a:t>
            </a:r>
            <a:r>
              <a:rPr lang="sk-SK" sz="2000" dirty="0" err="1"/>
              <a:t>see</a:t>
            </a:r>
            <a:r>
              <a:rPr lang="sk-SK" sz="2000" dirty="0"/>
              <a:t> </a:t>
            </a:r>
            <a:r>
              <a:rPr lang="sk-SK" sz="2000" i="1" dirty="0" err="1"/>
              <a:t>Simonds</a:t>
            </a:r>
            <a:r>
              <a:rPr lang="sk-SK" sz="2000" i="1" dirty="0"/>
              <a:t> v </a:t>
            </a:r>
            <a:r>
              <a:rPr lang="sk-SK" sz="2000" i="1" dirty="0" err="1"/>
              <a:t>White</a:t>
            </a:r>
            <a:r>
              <a:rPr lang="sk-SK" sz="2000" i="1" dirty="0"/>
              <a:t> </a:t>
            </a:r>
            <a:r>
              <a:rPr lang="sk-SK" sz="2000" dirty="0"/>
              <a:t>(1824) 2 B &amp; C.805</a:t>
            </a:r>
          </a:p>
          <a:p>
            <a:pPr marL="0" indent="0" fontAlgn="base">
              <a:buNone/>
            </a:pPr>
            <a:endParaRPr lang="en-US" dirty="0" smtClean="0"/>
          </a:p>
        </p:txBody>
      </p:sp>
    </p:spTree>
    <p:extLst>
      <p:ext uri="{BB962C8B-B14F-4D97-AF65-F5344CB8AC3E}">
        <p14:creationId xmlns:p14="http://schemas.microsoft.com/office/powerpoint/2010/main" val="1523309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endParaRPr lang="en-US" dirty="0"/>
          </a:p>
          <a:p>
            <a:pPr marL="0" indent="0" fontAlgn="base">
              <a:buNone/>
            </a:pPr>
            <a:r>
              <a:rPr lang="sk-SK" sz="2000" dirty="0" smtClean="0"/>
              <a:t>DANGER / PERIL TO THE COMMON ADVENTURER</a:t>
            </a:r>
          </a:p>
          <a:p>
            <a:pPr fontAlgn="base"/>
            <a:r>
              <a:rPr lang="sk-SK" dirty="0" err="1"/>
              <a:t>Affect</a:t>
            </a:r>
            <a:r>
              <a:rPr lang="sk-SK" dirty="0"/>
              <a:t> </a:t>
            </a:r>
            <a:r>
              <a:rPr lang="sk-SK" dirty="0" err="1"/>
              <a:t>entire</a:t>
            </a:r>
            <a:r>
              <a:rPr lang="sk-SK" dirty="0"/>
              <a:t> </a:t>
            </a:r>
            <a:r>
              <a:rPr lang="sk-SK" dirty="0" err="1"/>
              <a:t>adventure</a:t>
            </a:r>
            <a:r>
              <a:rPr lang="sk-SK" dirty="0"/>
              <a:t>, </a:t>
            </a:r>
            <a:r>
              <a:rPr lang="sk-SK" dirty="0" err="1"/>
              <a:t>specific</a:t>
            </a:r>
            <a:r>
              <a:rPr lang="sk-SK" dirty="0"/>
              <a:t> </a:t>
            </a:r>
            <a:r>
              <a:rPr lang="sk-SK" dirty="0" err="1"/>
              <a:t>interest</a:t>
            </a:r>
            <a:r>
              <a:rPr lang="sk-SK" dirty="0"/>
              <a:t> </a:t>
            </a:r>
            <a:r>
              <a:rPr lang="sk-SK" dirty="0" err="1"/>
              <a:t>insufficient</a:t>
            </a:r>
            <a:r>
              <a:rPr lang="sk-SK" dirty="0"/>
              <a:t>, </a:t>
            </a:r>
            <a:r>
              <a:rPr lang="sk-SK" dirty="0" err="1"/>
              <a:t>see</a:t>
            </a:r>
            <a:r>
              <a:rPr lang="sk-SK" dirty="0"/>
              <a:t> </a:t>
            </a:r>
            <a:r>
              <a:rPr lang="sk-SK" i="1" dirty="0" err="1"/>
              <a:t>Nesbitt</a:t>
            </a:r>
            <a:r>
              <a:rPr lang="sk-SK" i="1" dirty="0"/>
              <a:t> v </a:t>
            </a:r>
            <a:r>
              <a:rPr lang="sk-SK" i="1" dirty="0" err="1"/>
              <a:t>Lushington</a:t>
            </a:r>
            <a:r>
              <a:rPr lang="sk-SK" i="1" dirty="0"/>
              <a:t> </a:t>
            </a:r>
            <a:r>
              <a:rPr lang="sk-SK" dirty="0"/>
              <a:t>(1792) 4 TR 783 (</a:t>
            </a:r>
            <a:r>
              <a:rPr lang="sk-SK" dirty="0" err="1"/>
              <a:t>Some</a:t>
            </a:r>
            <a:r>
              <a:rPr lang="sk-SK" dirty="0"/>
              <a:t> </a:t>
            </a:r>
            <a:r>
              <a:rPr lang="sk-SK" dirty="0" err="1"/>
              <a:t>corn</a:t>
            </a:r>
            <a:r>
              <a:rPr lang="sk-SK" dirty="0"/>
              <a:t> </a:t>
            </a:r>
            <a:r>
              <a:rPr lang="sk-SK" dirty="0" err="1"/>
              <a:t>lost</a:t>
            </a:r>
            <a:r>
              <a:rPr lang="sk-SK" dirty="0"/>
              <a:t> to ‘</a:t>
            </a:r>
            <a:r>
              <a:rPr lang="sk-SK" dirty="0" err="1"/>
              <a:t>piracy</a:t>
            </a:r>
            <a:r>
              <a:rPr lang="sk-SK" dirty="0"/>
              <a:t>’, </a:t>
            </a:r>
            <a:r>
              <a:rPr lang="sk-SK" dirty="0" err="1"/>
              <a:t>some</a:t>
            </a:r>
            <a:r>
              <a:rPr lang="sk-SK" dirty="0"/>
              <a:t> </a:t>
            </a:r>
            <a:r>
              <a:rPr lang="sk-SK" dirty="0" err="1"/>
              <a:t>lost</a:t>
            </a:r>
            <a:r>
              <a:rPr lang="sk-SK" dirty="0"/>
              <a:t> to ‘</a:t>
            </a:r>
            <a:r>
              <a:rPr lang="sk-SK" dirty="0" err="1"/>
              <a:t>perils</a:t>
            </a:r>
            <a:r>
              <a:rPr lang="sk-SK" dirty="0"/>
              <a:t> of </a:t>
            </a:r>
            <a:r>
              <a:rPr lang="sk-SK" dirty="0" err="1"/>
              <a:t>the</a:t>
            </a:r>
            <a:r>
              <a:rPr lang="sk-SK" dirty="0"/>
              <a:t> </a:t>
            </a:r>
            <a:r>
              <a:rPr lang="sk-SK" dirty="0" err="1"/>
              <a:t>seas</a:t>
            </a:r>
            <a:r>
              <a:rPr lang="sk-SK" dirty="0"/>
              <a:t>’).</a:t>
            </a:r>
          </a:p>
          <a:p>
            <a:pPr fontAlgn="base"/>
            <a:r>
              <a:rPr lang="sk-SK" dirty="0" err="1"/>
              <a:t>Actual</a:t>
            </a:r>
            <a:r>
              <a:rPr lang="sk-SK" dirty="0"/>
              <a:t> / </a:t>
            </a:r>
            <a:r>
              <a:rPr lang="sk-SK" dirty="0" err="1"/>
              <a:t>real</a:t>
            </a:r>
            <a:r>
              <a:rPr lang="sk-SK" dirty="0"/>
              <a:t> </a:t>
            </a:r>
            <a:r>
              <a:rPr lang="sk-SK" dirty="0" err="1"/>
              <a:t>danger</a:t>
            </a:r>
            <a:r>
              <a:rPr lang="sk-SK" dirty="0"/>
              <a:t> – ‘</a:t>
            </a:r>
            <a:r>
              <a:rPr lang="sk-SK" dirty="0" err="1"/>
              <a:t>Imaginary</a:t>
            </a:r>
            <a:r>
              <a:rPr lang="sk-SK" dirty="0"/>
              <a:t>’ </a:t>
            </a:r>
            <a:r>
              <a:rPr lang="sk-SK" dirty="0" err="1"/>
              <a:t>danger</a:t>
            </a:r>
            <a:r>
              <a:rPr lang="sk-SK" dirty="0"/>
              <a:t> </a:t>
            </a:r>
            <a:r>
              <a:rPr lang="sk-SK" dirty="0" err="1"/>
              <a:t>insufficient</a:t>
            </a:r>
            <a:r>
              <a:rPr lang="sk-SK" dirty="0"/>
              <a:t>, </a:t>
            </a:r>
            <a:r>
              <a:rPr lang="sk-SK" dirty="0" err="1"/>
              <a:t>even</a:t>
            </a:r>
            <a:r>
              <a:rPr lang="sk-SK" dirty="0"/>
              <a:t> </a:t>
            </a:r>
            <a:r>
              <a:rPr lang="sk-SK" dirty="0" err="1"/>
              <a:t>reasonable</a:t>
            </a:r>
            <a:r>
              <a:rPr lang="sk-SK" dirty="0"/>
              <a:t> </a:t>
            </a:r>
            <a:r>
              <a:rPr lang="sk-SK" dirty="0" err="1"/>
              <a:t>belief</a:t>
            </a:r>
            <a:r>
              <a:rPr lang="sk-SK" dirty="0"/>
              <a:t> </a:t>
            </a:r>
            <a:r>
              <a:rPr lang="sk-SK" dirty="0" err="1"/>
              <a:t>insufficient</a:t>
            </a:r>
            <a:r>
              <a:rPr lang="sk-SK" dirty="0"/>
              <a:t>, </a:t>
            </a:r>
            <a:r>
              <a:rPr lang="sk-SK" dirty="0" err="1"/>
              <a:t>see</a:t>
            </a:r>
            <a:r>
              <a:rPr lang="sk-SK" dirty="0"/>
              <a:t> </a:t>
            </a:r>
            <a:r>
              <a:rPr lang="sk-SK" i="1" dirty="0" err="1"/>
              <a:t>Joseph</a:t>
            </a:r>
            <a:r>
              <a:rPr lang="sk-SK" i="1" dirty="0"/>
              <a:t> </a:t>
            </a:r>
            <a:r>
              <a:rPr lang="sk-SK" i="1" dirty="0" err="1"/>
              <a:t>Watson</a:t>
            </a:r>
            <a:r>
              <a:rPr lang="sk-SK" i="1" dirty="0"/>
              <a:t> v </a:t>
            </a:r>
            <a:r>
              <a:rPr lang="sk-SK" i="1" dirty="0" err="1"/>
              <a:t>Fireman’s</a:t>
            </a:r>
            <a:r>
              <a:rPr lang="sk-SK" i="1" dirty="0"/>
              <a:t> </a:t>
            </a:r>
            <a:r>
              <a:rPr lang="sk-SK" i="1" dirty="0" err="1"/>
              <a:t>Fund</a:t>
            </a:r>
            <a:r>
              <a:rPr lang="sk-SK" dirty="0"/>
              <a:t> [1922] 2 KB 355 (</a:t>
            </a:r>
            <a:r>
              <a:rPr lang="sk-SK" dirty="0" err="1"/>
              <a:t>Mistaken</a:t>
            </a:r>
            <a:r>
              <a:rPr lang="sk-SK" dirty="0"/>
              <a:t> idea </a:t>
            </a:r>
            <a:r>
              <a:rPr lang="sk-SK" dirty="0" err="1"/>
              <a:t>ship</a:t>
            </a:r>
            <a:r>
              <a:rPr lang="sk-SK" dirty="0"/>
              <a:t> / </a:t>
            </a:r>
            <a:r>
              <a:rPr lang="sk-SK" dirty="0" err="1"/>
              <a:t>cargo</a:t>
            </a:r>
            <a:r>
              <a:rPr lang="sk-SK" dirty="0"/>
              <a:t> </a:t>
            </a:r>
            <a:r>
              <a:rPr lang="sk-SK" dirty="0" err="1"/>
              <a:t>was</a:t>
            </a:r>
            <a:r>
              <a:rPr lang="sk-SK" dirty="0"/>
              <a:t> on </a:t>
            </a:r>
            <a:r>
              <a:rPr lang="sk-SK" dirty="0" err="1"/>
              <a:t>fire</a:t>
            </a:r>
            <a:r>
              <a:rPr lang="sk-SK" dirty="0"/>
              <a:t> </a:t>
            </a:r>
            <a:r>
              <a:rPr lang="sk-SK" dirty="0" err="1"/>
              <a:t>due</a:t>
            </a:r>
            <a:r>
              <a:rPr lang="sk-SK" dirty="0"/>
              <a:t> to </a:t>
            </a:r>
            <a:r>
              <a:rPr lang="sk-SK" dirty="0" err="1"/>
              <a:t>some</a:t>
            </a:r>
            <a:r>
              <a:rPr lang="sk-SK" dirty="0"/>
              <a:t> </a:t>
            </a:r>
            <a:r>
              <a:rPr lang="sk-SK" dirty="0" err="1"/>
              <a:t>smoke</a:t>
            </a:r>
            <a:r>
              <a:rPr lang="sk-SK" dirty="0"/>
              <a:t>. No </a:t>
            </a:r>
            <a:r>
              <a:rPr lang="sk-SK" dirty="0" err="1"/>
              <a:t>evidence</a:t>
            </a:r>
            <a:r>
              <a:rPr lang="sk-SK" dirty="0"/>
              <a:t> of </a:t>
            </a:r>
            <a:r>
              <a:rPr lang="sk-SK" dirty="0" err="1"/>
              <a:t>fire</a:t>
            </a:r>
            <a:r>
              <a:rPr lang="sk-SK" dirty="0"/>
              <a:t> </a:t>
            </a:r>
            <a:r>
              <a:rPr lang="sk-SK" dirty="0" err="1"/>
              <a:t>found</a:t>
            </a:r>
            <a:r>
              <a:rPr lang="sk-SK" dirty="0"/>
              <a:t>).</a:t>
            </a:r>
          </a:p>
          <a:p>
            <a:pPr marL="0" indent="0" fontAlgn="base">
              <a:buNone/>
            </a:pPr>
            <a:endParaRPr lang="en-US" dirty="0" smtClean="0"/>
          </a:p>
        </p:txBody>
      </p:sp>
    </p:spTree>
    <p:extLst>
      <p:ext uri="{BB962C8B-B14F-4D97-AF65-F5344CB8AC3E}">
        <p14:creationId xmlns:p14="http://schemas.microsoft.com/office/powerpoint/2010/main" val="379169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69430" y="332994"/>
            <a:ext cx="4815840" cy="5248656"/>
          </a:xfrm>
        </p:spPr>
        <p:txBody>
          <a:bodyPr>
            <a:normAutofit fontScale="92500" lnSpcReduction="10000"/>
          </a:bodyPr>
          <a:lstStyle/>
          <a:p>
            <a:endParaRPr lang="en-US" dirty="0"/>
          </a:p>
          <a:p>
            <a:pPr marL="0" indent="0" fontAlgn="base">
              <a:buNone/>
            </a:pPr>
            <a:r>
              <a:rPr lang="sk-SK" sz="2000" dirty="0" smtClean="0"/>
              <a:t>EXTRAORDINARY EXPENDITURE / SACRIFICE</a:t>
            </a:r>
          </a:p>
          <a:p>
            <a:pPr fontAlgn="base"/>
            <a:r>
              <a:rPr lang="sk-SK" dirty="0" err="1"/>
              <a:t>Previously</a:t>
            </a:r>
            <a:r>
              <a:rPr lang="sk-SK" dirty="0"/>
              <a:t> </a:t>
            </a:r>
            <a:r>
              <a:rPr lang="sk-SK" dirty="0" err="1"/>
              <a:t>thought</a:t>
            </a:r>
            <a:r>
              <a:rPr lang="sk-SK" dirty="0"/>
              <a:t> </a:t>
            </a:r>
            <a:r>
              <a:rPr lang="sk-SK" dirty="0" err="1"/>
              <a:t>that</a:t>
            </a:r>
            <a:r>
              <a:rPr lang="sk-SK" dirty="0"/>
              <a:t> GA </a:t>
            </a:r>
            <a:r>
              <a:rPr lang="sk-SK" dirty="0" err="1"/>
              <a:t>sacrifice</a:t>
            </a:r>
            <a:r>
              <a:rPr lang="sk-SK" dirty="0"/>
              <a:t> or </a:t>
            </a:r>
            <a:r>
              <a:rPr lang="sk-SK" dirty="0" err="1"/>
              <a:t>expenditure</a:t>
            </a:r>
            <a:r>
              <a:rPr lang="sk-SK" dirty="0"/>
              <a:t> </a:t>
            </a:r>
            <a:r>
              <a:rPr lang="sk-SK" dirty="0" err="1"/>
              <a:t>must</a:t>
            </a:r>
            <a:r>
              <a:rPr lang="sk-SK" dirty="0"/>
              <a:t> go </a:t>
            </a:r>
            <a:r>
              <a:rPr lang="sk-SK" dirty="0" err="1"/>
              <a:t>beyond</a:t>
            </a:r>
            <a:r>
              <a:rPr lang="sk-SK" dirty="0"/>
              <a:t> </a:t>
            </a:r>
            <a:r>
              <a:rPr lang="sk-SK" dirty="0" err="1"/>
              <a:t>the</a:t>
            </a:r>
            <a:r>
              <a:rPr lang="sk-SK" dirty="0"/>
              <a:t> </a:t>
            </a:r>
            <a:r>
              <a:rPr lang="sk-SK" dirty="0" err="1"/>
              <a:t>contractual</a:t>
            </a:r>
            <a:r>
              <a:rPr lang="sk-SK" dirty="0"/>
              <a:t> </a:t>
            </a:r>
            <a:r>
              <a:rPr lang="sk-SK" dirty="0" err="1"/>
              <a:t>duties</a:t>
            </a:r>
            <a:r>
              <a:rPr lang="sk-SK" dirty="0"/>
              <a:t>.</a:t>
            </a:r>
          </a:p>
          <a:p>
            <a:pPr fontAlgn="base"/>
            <a:r>
              <a:rPr lang="sk-SK" dirty="0"/>
              <a:t>More </a:t>
            </a:r>
            <a:r>
              <a:rPr lang="sk-SK" dirty="0" err="1"/>
              <a:t>recent</a:t>
            </a:r>
            <a:r>
              <a:rPr lang="sk-SK" dirty="0"/>
              <a:t> </a:t>
            </a:r>
            <a:r>
              <a:rPr lang="sk-SK" dirty="0" err="1"/>
              <a:t>approach</a:t>
            </a:r>
            <a:r>
              <a:rPr lang="sk-SK" dirty="0"/>
              <a:t> - No </a:t>
            </a:r>
            <a:r>
              <a:rPr lang="sk-SK" dirty="0" err="1"/>
              <a:t>rigid</a:t>
            </a:r>
            <a:r>
              <a:rPr lang="sk-SK" dirty="0"/>
              <a:t> rule </a:t>
            </a:r>
            <a:r>
              <a:rPr lang="sk-SK" dirty="0" err="1"/>
              <a:t>that</a:t>
            </a:r>
            <a:r>
              <a:rPr lang="sk-SK" dirty="0"/>
              <a:t> </a:t>
            </a:r>
            <a:r>
              <a:rPr lang="sk-SK" dirty="0" err="1"/>
              <a:t>expenditure</a:t>
            </a:r>
            <a:r>
              <a:rPr lang="sk-SK" dirty="0"/>
              <a:t> </a:t>
            </a:r>
            <a:r>
              <a:rPr lang="sk-SK" dirty="0" err="1"/>
              <a:t>cannot</a:t>
            </a:r>
            <a:r>
              <a:rPr lang="sk-SK" dirty="0"/>
              <a:t> </a:t>
            </a:r>
            <a:r>
              <a:rPr lang="sk-SK" dirty="0" err="1"/>
              <a:t>qualify</a:t>
            </a:r>
            <a:r>
              <a:rPr lang="sk-SK" dirty="0"/>
              <a:t> </a:t>
            </a:r>
            <a:r>
              <a:rPr lang="sk-SK" dirty="0" err="1"/>
              <a:t>for</a:t>
            </a:r>
            <a:r>
              <a:rPr lang="sk-SK" dirty="0"/>
              <a:t> GA </a:t>
            </a:r>
            <a:r>
              <a:rPr lang="sk-SK" dirty="0" err="1"/>
              <a:t>merely</a:t>
            </a:r>
            <a:r>
              <a:rPr lang="sk-SK" dirty="0"/>
              <a:t> </a:t>
            </a:r>
            <a:r>
              <a:rPr lang="sk-SK" dirty="0" err="1"/>
              <a:t>because</a:t>
            </a:r>
            <a:r>
              <a:rPr lang="sk-SK" dirty="0"/>
              <a:t> </a:t>
            </a:r>
            <a:r>
              <a:rPr lang="sk-SK" dirty="0" err="1"/>
              <a:t>the</a:t>
            </a:r>
            <a:r>
              <a:rPr lang="sk-SK" dirty="0"/>
              <a:t> </a:t>
            </a:r>
            <a:r>
              <a:rPr lang="sk-SK" dirty="0" err="1"/>
              <a:t>shipowner</a:t>
            </a:r>
            <a:r>
              <a:rPr lang="sk-SK" dirty="0"/>
              <a:t> </a:t>
            </a:r>
            <a:r>
              <a:rPr lang="sk-SK" dirty="0" err="1"/>
              <a:t>was</a:t>
            </a:r>
            <a:r>
              <a:rPr lang="sk-SK" dirty="0"/>
              <a:t> </a:t>
            </a:r>
            <a:r>
              <a:rPr lang="sk-SK" dirty="0" err="1"/>
              <a:t>contractually</a:t>
            </a:r>
            <a:r>
              <a:rPr lang="sk-SK" dirty="0"/>
              <a:t> </a:t>
            </a:r>
            <a:r>
              <a:rPr lang="sk-SK" dirty="0" err="1"/>
              <a:t>obliged</a:t>
            </a:r>
            <a:r>
              <a:rPr lang="sk-SK" dirty="0"/>
              <a:t> to </a:t>
            </a:r>
            <a:r>
              <a:rPr lang="sk-SK" dirty="0" err="1"/>
              <a:t>incur</a:t>
            </a:r>
            <a:r>
              <a:rPr lang="sk-SK" dirty="0"/>
              <a:t> </a:t>
            </a:r>
            <a:r>
              <a:rPr lang="sk-SK" dirty="0" err="1"/>
              <a:t>it</a:t>
            </a:r>
            <a:r>
              <a:rPr lang="sk-SK" dirty="0"/>
              <a:t>, </a:t>
            </a:r>
            <a:r>
              <a:rPr lang="sk-SK" dirty="0" err="1"/>
              <a:t>see</a:t>
            </a:r>
            <a:r>
              <a:rPr lang="sk-SK" dirty="0"/>
              <a:t> </a:t>
            </a:r>
            <a:r>
              <a:rPr lang="sk-SK" i="1" dirty="0" err="1"/>
              <a:t>The</a:t>
            </a:r>
            <a:r>
              <a:rPr lang="sk-SK" i="1" dirty="0"/>
              <a:t> </a:t>
            </a:r>
            <a:r>
              <a:rPr lang="sk-SK" i="1" dirty="0" err="1"/>
              <a:t>Longchamp</a:t>
            </a:r>
            <a:r>
              <a:rPr lang="sk-SK" i="1" dirty="0"/>
              <a:t> </a:t>
            </a:r>
            <a:r>
              <a:rPr lang="sk-SK" dirty="0"/>
              <a:t>[2015] 1 </a:t>
            </a:r>
            <a:r>
              <a:rPr lang="sk-SK" dirty="0" err="1"/>
              <a:t>Lloyd’s</a:t>
            </a:r>
            <a:r>
              <a:rPr lang="sk-SK" dirty="0"/>
              <a:t> Rep.76 at para.66 per </a:t>
            </a:r>
            <a:r>
              <a:rPr lang="sk-SK" dirty="0" err="1"/>
              <a:t>Stephen</a:t>
            </a:r>
            <a:r>
              <a:rPr lang="sk-SK" dirty="0"/>
              <a:t> </a:t>
            </a:r>
            <a:r>
              <a:rPr lang="sk-SK" dirty="0" err="1"/>
              <a:t>Hoffmayer</a:t>
            </a:r>
            <a:r>
              <a:rPr lang="sk-SK" dirty="0"/>
              <a:t> </a:t>
            </a:r>
            <a:r>
              <a:rPr lang="sk-SK" dirty="0" err="1"/>
              <a:t>QC’s</a:t>
            </a:r>
            <a:r>
              <a:rPr lang="sk-SK" dirty="0"/>
              <a:t> </a:t>
            </a:r>
            <a:r>
              <a:rPr lang="sk-SK" dirty="0" err="1"/>
              <a:t>view</a:t>
            </a:r>
            <a:r>
              <a:rPr lang="sk-SK" dirty="0"/>
              <a:t> of </a:t>
            </a:r>
            <a:r>
              <a:rPr lang="sk-SK" i="1" dirty="0" err="1"/>
              <a:t>The</a:t>
            </a:r>
            <a:r>
              <a:rPr lang="sk-SK" i="1" dirty="0"/>
              <a:t> </a:t>
            </a:r>
            <a:r>
              <a:rPr lang="sk-SK" i="1" dirty="0" err="1"/>
              <a:t>Bijela</a:t>
            </a:r>
            <a:r>
              <a:rPr lang="sk-SK" i="1" dirty="0"/>
              <a:t> </a:t>
            </a:r>
            <a:r>
              <a:rPr lang="sk-SK" dirty="0"/>
              <a:t>[1993] 1 </a:t>
            </a:r>
            <a:r>
              <a:rPr lang="sk-SK" dirty="0" err="1"/>
              <a:t>Lloyd’s</a:t>
            </a:r>
            <a:r>
              <a:rPr lang="sk-SK" dirty="0"/>
              <a:t> Rep.411. In </a:t>
            </a:r>
            <a:r>
              <a:rPr lang="sk-SK" dirty="0" err="1"/>
              <a:t>the</a:t>
            </a:r>
            <a:r>
              <a:rPr lang="sk-SK" dirty="0"/>
              <a:t> </a:t>
            </a:r>
            <a:r>
              <a:rPr lang="sk-SK" dirty="0" err="1"/>
              <a:t>Supreme</a:t>
            </a:r>
            <a:r>
              <a:rPr lang="sk-SK" dirty="0"/>
              <a:t> </a:t>
            </a:r>
            <a:r>
              <a:rPr lang="sk-SK" dirty="0" err="1"/>
              <a:t>Court</a:t>
            </a:r>
            <a:r>
              <a:rPr lang="sk-SK" dirty="0"/>
              <a:t> in </a:t>
            </a:r>
            <a:r>
              <a:rPr lang="sk-SK" dirty="0" err="1"/>
              <a:t>The</a:t>
            </a:r>
            <a:r>
              <a:rPr lang="sk-SK" dirty="0"/>
              <a:t> </a:t>
            </a:r>
            <a:r>
              <a:rPr lang="sk-SK" dirty="0" err="1"/>
              <a:t>Longchamp</a:t>
            </a:r>
            <a:r>
              <a:rPr lang="sk-SK" dirty="0"/>
              <a:t> [2017] UKSC 68, Lord </a:t>
            </a:r>
            <a:r>
              <a:rPr lang="sk-SK" dirty="0" err="1"/>
              <a:t>Neuberger</a:t>
            </a:r>
            <a:r>
              <a:rPr lang="sk-SK" dirty="0"/>
              <a:t> and </a:t>
            </a:r>
            <a:r>
              <a:rPr lang="sk-SK" dirty="0" err="1"/>
              <a:t>the</a:t>
            </a:r>
            <a:r>
              <a:rPr lang="sk-SK" dirty="0"/>
              <a:t> majority </a:t>
            </a:r>
            <a:r>
              <a:rPr lang="sk-SK" dirty="0" err="1"/>
              <a:t>agreed</a:t>
            </a:r>
            <a:r>
              <a:rPr lang="sk-SK" dirty="0"/>
              <a:t> </a:t>
            </a:r>
            <a:r>
              <a:rPr lang="sk-SK" dirty="0" err="1"/>
              <a:t>that</a:t>
            </a:r>
            <a:r>
              <a:rPr lang="sk-SK" dirty="0"/>
              <a:t> </a:t>
            </a:r>
            <a:r>
              <a:rPr lang="sk-SK" dirty="0" err="1"/>
              <a:t>this</a:t>
            </a:r>
            <a:r>
              <a:rPr lang="sk-SK" dirty="0"/>
              <a:t> </a:t>
            </a:r>
            <a:r>
              <a:rPr lang="sk-SK" dirty="0" err="1"/>
              <a:t>was</a:t>
            </a:r>
            <a:r>
              <a:rPr lang="sk-SK" dirty="0"/>
              <a:t> </a:t>
            </a:r>
            <a:r>
              <a:rPr lang="sk-SK" dirty="0" err="1"/>
              <a:t>expenses</a:t>
            </a:r>
            <a:r>
              <a:rPr lang="sk-SK" dirty="0"/>
              <a:t> </a:t>
            </a:r>
            <a:r>
              <a:rPr lang="sk-SK" dirty="0" err="1"/>
              <a:t>legitimately</a:t>
            </a:r>
            <a:r>
              <a:rPr lang="sk-SK" dirty="0"/>
              <a:t> </a:t>
            </a:r>
            <a:r>
              <a:rPr lang="sk-SK" dirty="0" err="1"/>
              <a:t>incurred</a:t>
            </a:r>
            <a:r>
              <a:rPr lang="sk-SK" dirty="0"/>
              <a:t> </a:t>
            </a:r>
            <a:r>
              <a:rPr lang="sk-SK" dirty="0" err="1"/>
              <a:t>during</a:t>
            </a:r>
            <a:r>
              <a:rPr lang="sk-SK" dirty="0"/>
              <a:t> </a:t>
            </a:r>
            <a:r>
              <a:rPr lang="sk-SK" dirty="0" err="1"/>
              <a:t>the</a:t>
            </a:r>
            <a:r>
              <a:rPr lang="sk-SK" dirty="0"/>
              <a:t> </a:t>
            </a:r>
            <a:r>
              <a:rPr lang="sk-SK" dirty="0" err="1"/>
              <a:t>negotiation</a:t>
            </a:r>
            <a:r>
              <a:rPr lang="sk-SK" dirty="0"/>
              <a:t> </a:t>
            </a:r>
            <a:r>
              <a:rPr lang="sk-SK" dirty="0" err="1"/>
              <a:t>period</a:t>
            </a:r>
            <a:r>
              <a:rPr lang="sk-SK" dirty="0"/>
              <a:t> </a:t>
            </a:r>
            <a:r>
              <a:rPr lang="sk-SK" dirty="0" err="1"/>
              <a:t>with</a:t>
            </a:r>
            <a:r>
              <a:rPr lang="sk-SK" dirty="0"/>
              <a:t> </a:t>
            </a:r>
            <a:r>
              <a:rPr lang="sk-SK" dirty="0" err="1"/>
              <a:t>pirates</a:t>
            </a:r>
            <a:r>
              <a:rPr lang="sk-SK" dirty="0"/>
              <a:t>.</a:t>
            </a:r>
          </a:p>
          <a:p>
            <a:pPr fontAlgn="base"/>
            <a:r>
              <a:rPr lang="sk-SK" dirty="0" err="1"/>
              <a:t>Much</a:t>
            </a:r>
            <a:r>
              <a:rPr lang="sk-SK" dirty="0"/>
              <a:t> </a:t>
            </a:r>
            <a:r>
              <a:rPr lang="sk-SK" dirty="0" err="1"/>
              <a:t>depends</a:t>
            </a:r>
            <a:r>
              <a:rPr lang="sk-SK" dirty="0"/>
              <a:t> on </a:t>
            </a:r>
            <a:r>
              <a:rPr lang="sk-SK" dirty="0" err="1"/>
              <a:t>the</a:t>
            </a:r>
            <a:r>
              <a:rPr lang="sk-SK" dirty="0"/>
              <a:t> </a:t>
            </a:r>
            <a:r>
              <a:rPr lang="sk-SK" dirty="0" err="1"/>
              <a:t>facts</a:t>
            </a:r>
            <a:r>
              <a:rPr lang="sk-SK" dirty="0"/>
              <a:t> of </a:t>
            </a:r>
            <a:r>
              <a:rPr lang="sk-SK" dirty="0" err="1"/>
              <a:t>each</a:t>
            </a:r>
            <a:r>
              <a:rPr lang="sk-SK" dirty="0"/>
              <a:t> </a:t>
            </a:r>
            <a:r>
              <a:rPr lang="sk-SK" dirty="0" err="1"/>
              <a:t>case</a:t>
            </a:r>
            <a:r>
              <a:rPr lang="sk-SK" dirty="0"/>
              <a:t>.</a:t>
            </a:r>
          </a:p>
        </p:txBody>
      </p:sp>
    </p:spTree>
    <p:extLst>
      <p:ext uri="{BB962C8B-B14F-4D97-AF65-F5344CB8AC3E}">
        <p14:creationId xmlns:p14="http://schemas.microsoft.com/office/powerpoint/2010/main" val="2133520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THE SHIP</a:t>
            </a:r>
            <a:endParaRPr lang="en-US" dirty="0"/>
          </a:p>
          <a:p>
            <a:endParaRPr lang="en-US" dirty="0"/>
          </a:p>
          <a:p>
            <a:pPr lvl="1" fontAlgn="base"/>
            <a:r>
              <a:rPr lang="en-US" dirty="0"/>
              <a:t>A jet ski, see </a:t>
            </a:r>
            <a:r>
              <a:rPr lang="en-US" i="1" dirty="0"/>
              <a:t>Steedman v Schofield</a:t>
            </a:r>
            <a:r>
              <a:rPr lang="en-US" dirty="0"/>
              <a:t> [1992] 2 Lloyd’s Rep.163</a:t>
            </a:r>
            <a:endParaRPr lang="en-US" sz="1100" dirty="0"/>
          </a:p>
          <a:p>
            <a:pPr fontAlgn="base"/>
            <a:r>
              <a:rPr lang="en-US" sz="2000" dirty="0"/>
              <a:t>In practice, the salved value of stores is included in the salved value of the ship, see </a:t>
            </a:r>
            <a:r>
              <a:rPr lang="en-US" sz="2000" i="1" dirty="0"/>
              <a:t>Brice on Maritime Law of Salvage</a:t>
            </a:r>
            <a:r>
              <a:rPr lang="en-US" sz="2000" dirty="0"/>
              <a:t>, 4</a:t>
            </a:r>
            <a:r>
              <a:rPr lang="en-US" sz="1400" baseline="30000" dirty="0"/>
              <a:t>th</a:t>
            </a:r>
            <a:r>
              <a:rPr lang="en-US" sz="2000" dirty="0"/>
              <a:t> Ed., 2003, Sweet and Maxwell at p.227, para.3-18</a:t>
            </a:r>
            <a:endParaRPr lang="en-US" sz="1600" dirty="0"/>
          </a:p>
          <a:p>
            <a:r>
              <a:rPr lang="en-US" sz="2000" dirty="0"/>
              <a:t>A hovercraft is also a ship, see </a:t>
            </a:r>
            <a:r>
              <a:rPr lang="en-US" sz="2000" i="1" dirty="0"/>
              <a:t>section 1(1)(h)(ii)</a:t>
            </a:r>
            <a:r>
              <a:rPr lang="en-US" sz="2000" dirty="0"/>
              <a:t> of the </a:t>
            </a:r>
            <a:r>
              <a:rPr lang="en-US" sz="2000" i="1" dirty="0"/>
              <a:t>Hovercraft Act 1968</a:t>
            </a:r>
            <a:r>
              <a:rPr lang="en-US" sz="2000" dirty="0"/>
              <a:t>.</a:t>
            </a:r>
            <a:endParaRPr lang="en-US" altLang="en-US" sz="1400" dirty="0"/>
          </a:p>
          <a:p>
            <a:endParaRPr lang="en-US" dirty="0" smtClean="0"/>
          </a:p>
        </p:txBody>
      </p:sp>
    </p:spTree>
    <p:extLst>
      <p:ext uri="{BB962C8B-B14F-4D97-AF65-F5344CB8AC3E}">
        <p14:creationId xmlns:p14="http://schemas.microsoft.com/office/powerpoint/2010/main" val="1360206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endParaRPr lang="en-US" dirty="0"/>
          </a:p>
          <a:p>
            <a:pPr marL="0" indent="0" fontAlgn="base">
              <a:buNone/>
            </a:pPr>
            <a:r>
              <a:rPr lang="sk-SK" sz="2000" dirty="0" smtClean="0"/>
              <a:t>EXAMPLES OF EXPENDITURE</a:t>
            </a:r>
          </a:p>
          <a:p>
            <a:pPr fontAlgn="base"/>
            <a:r>
              <a:rPr lang="sk-SK" dirty="0"/>
              <a:t>Rule F – ‘</a:t>
            </a:r>
            <a:r>
              <a:rPr lang="sk-SK" dirty="0" err="1"/>
              <a:t>Additional</a:t>
            </a:r>
            <a:r>
              <a:rPr lang="sk-SK" dirty="0"/>
              <a:t> </a:t>
            </a:r>
            <a:r>
              <a:rPr lang="sk-SK" dirty="0" err="1"/>
              <a:t>expenses</a:t>
            </a:r>
            <a:r>
              <a:rPr lang="sk-SK" dirty="0"/>
              <a:t>’ </a:t>
            </a:r>
            <a:r>
              <a:rPr lang="sk-SK" dirty="0" err="1"/>
              <a:t>not</a:t>
            </a:r>
            <a:r>
              <a:rPr lang="sk-SK" dirty="0"/>
              <a:t> </a:t>
            </a:r>
            <a:r>
              <a:rPr lang="sk-SK" dirty="0" err="1"/>
              <a:t>typically</a:t>
            </a:r>
            <a:r>
              <a:rPr lang="sk-SK" dirty="0"/>
              <a:t> GA </a:t>
            </a:r>
            <a:r>
              <a:rPr lang="sk-SK" dirty="0" err="1"/>
              <a:t>but</a:t>
            </a:r>
            <a:r>
              <a:rPr lang="sk-SK" dirty="0"/>
              <a:t> </a:t>
            </a:r>
            <a:r>
              <a:rPr lang="sk-SK" dirty="0" err="1"/>
              <a:t>which</a:t>
            </a:r>
            <a:r>
              <a:rPr lang="sk-SK" dirty="0"/>
              <a:t> </a:t>
            </a:r>
            <a:r>
              <a:rPr lang="sk-SK" dirty="0" err="1"/>
              <a:t>replaces</a:t>
            </a:r>
            <a:r>
              <a:rPr lang="sk-SK" dirty="0"/>
              <a:t> </a:t>
            </a:r>
            <a:r>
              <a:rPr lang="sk-SK" dirty="0" err="1"/>
              <a:t>expenses</a:t>
            </a:r>
            <a:r>
              <a:rPr lang="sk-SK" dirty="0"/>
              <a:t> </a:t>
            </a:r>
            <a:r>
              <a:rPr lang="sk-SK" dirty="0" err="1"/>
              <a:t>that</a:t>
            </a:r>
            <a:r>
              <a:rPr lang="sk-SK" dirty="0"/>
              <a:t> are </a:t>
            </a:r>
            <a:r>
              <a:rPr lang="sk-SK" dirty="0" err="1"/>
              <a:t>normally</a:t>
            </a:r>
            <a:r>
              <a:rPr lang="sk-SK" dirty="0"/>
              <a:t> GA.</a:t>
            </a:r>
          </a:p>
          <a:p>
            <a:pPr fontAlgn="base"/>
            <a:r>
              <a:rPr lang="sk-SK" dirty="0"/>
              <a:t>Rule X – </a:t>
            </a:r>
            <a:r>
              <a:rPr lang="sk-SK" dirty="0" err="1"/>
              <a:t>Expenses</a:t>
            </a:r>
            <a:r>
              <a:rPr lang="sk-SK" dirty="0"/>
              <a:t> in </a:t>
            </a:r>
            <a:r>
              <a:rPr lang="sk-SK" dirty="0" err="1"/>
              <a:t>saving</a:t>
            </a:r>
            <a:r>
              <a:rPr lang="sk-SK" dirty="0"/>
              <a:t> </a:t>
            </a:r>
            <a:r>
              <a:rPr lang="sk-SK" dirty="0" err="1"/>
              <a:t>the</a:t>
            </a:r>
            <a:r>
              <a:rPr lang="sk-SK" dirty="0"/>
              <a:t> </a:t>
            </a:r>
            <a:r>
              <a:rPr lang="sk-SK" dirty="0" err="1"/>
              <a:t>ship</a:t>
            </a:r>
            <a:r>
              <a:rPr lang="sk-SK" dirty="0"/>
              <a:t> </a:t>
            </a:r>
            <a:r>
              <a:rPr lang="sk-SK" dirty="0" err="1"/>
              <a:t>from</a:t>
            </a:r>
            <a:r>
              <a:rPr lang="sk-SK" dirty="0"/>
              <a:t> </a:t>
            </a:r>
            <a:r>
              <a:rPr lang="sk-SK" dirty="0" err="1"/>
              <a:t>loss</a:t>
            </a:r>
            <a:r>
              <a:rPr lang="sk-SK" dirty="0"/>
              <a:t> / </a:t>
            </a:r>
            <a:r>
              <a:rPr lang="sk-SK" dirty="0" err="1"/>
              <a:t>damage</a:t>
            </a:r>
            <a:r>
              <a:rPr lang="sk-SK" dirty="0"/>
              <a:t>, </a:t>
            </a:r>
            <a:r>
              <a:rPr lang="sk-SK" dirty="0" err="1"/>
              <a:t>e.g</a:t>
            </a:r>
            <a:r>
              <a:rPr lang="sk-SK" dirty="0"/>
              <a:t>. </a:t>
            </a:r>
            <a:r>
              <a:rPr lang="sk-SK" dirty="0" err="1"/>
              <a:t>lightening</a:t>
            </a:r>
            <a:r>
              <a:rPr lang="sk-SK" dirty="0"/>
              <a:t> </a:t>
            </a:r>
            <a:r>
              <a:rPr lang="sk-SK" dirty="0" err="1"/>
              <a:t>vessel</a:t>
            </a:r>
            <a:r>
              <a:rPr lang="sk-SK" dirty="0"/>
              <a:t>, </a:t>
            </a:r>
            <a:r>
              <a:rPr lang="sk-SK" dirty="0" err="1"/>
              <a:t>towage</a:t>
            </a:r>
            <a:r>
              <a:rPr lang="sk-SK" dirty="0"/>
              <a:t> </a:t>
            </a:r>
            <a:r>
              <a:rPr lang="sk-SK" dirty="0" err="1"/>
              <a:t>services</a:t>
            </a:r>
            <a:r>
              <a:rPr lang="sk-SK" dirty="0"/>
              <a:t>, </a:t>
            </a:r>
            <a:r>
              <a:rPr lang="sk-SK" dirty="0" err="1"/>
              <a:t>salvage</a:t>
            </a:r>
            <a:r>
              <a:rPr lang="sk-SK" dirty="0"/>
              <a:t> </a:t>
            </a:r>
            <a:r>
              <a:rPr lang="sk-SK" dirty="0" err="1"/>
              <a:t>services</a:t>
            </a:r>
            <a:r>
              <a:rPr lang="sk-SK" dirty="0"/>
              <a:t>. Plus </a:t>
            </a:r>
            <a:r>
              <a:rPr lang="sk-SK" dirty="0" err="1"/>
              <a:t>cost</a:t>
            </a:r>
            <a:r>
              <a:rPr lang="sk-SK" dirty="0"/>
              <a:t> of </a:t>
            </a:r>
            <a:r>
              <a:rPr lang="sk-SK" dirty="0" err="1"/>
              <a:t>minimising</a:t>
            </a:r>
            <a:r>
              <a:rPr lang="sk-SK" dirty="0"/>
              <a:t> </a:t>
            </a:r>
            <a:r>
              <a:rPr lang="sk-SK" dirty="0" err="1"/>
              <a:t>environmental</a:t>
            </a:r>
            <a:r>
              <a:rPr lang="sk-SK" dirty="0"/>
              <a:t> </a:t>
            </a:r>
            <a:r>
              <a:rPr lang="sk-SK" dirty="0" err="1"/>
              <a:t>damage</a:t>
            </a:r>
            <a:r>
              <a:rPr lang="sk-SK" dirty="0"/>
              <a:t>.</a:t>
            </a:r>
          </a:p>
          <a:p>
            <a:pPr fontAlgn="base"/>
            <a:r>
              <a:rPr lang="sk-SK" dirty="0"/>
              <a:t>Rule XI – </a:t>
            </a:r>
            <a:r>
              <a:rPr lang="sk-SK" dirty="0" err="1"/>
              <a:t>Expenses</a:t>
            </a:r>
            <a:r>
              <a:rPr lang="sk-SK" dirty="0"/>
              <a:t> </a:t>
            </a:r>
            <a:r>
              <a:rPr lang="sk-SK" dirty="0" err="1"/>
              <a:t>incurred</a:t>
            </a:r>
            <a:r>
              <a:rPr lang="sk-SK" dirty="0"/>
              <a:t> </a:t>
            </a:r>
            <a:r>
              <a:rPr lang="sk-SK" dirty="0" err="1"/>
              <a:t>for</a:t>
            </a:r>
            <a:r>
              <a:rPr lang="sk-SK" dirty="0"/>
              <a:t> </a:t>
            </a:r>
            <a:r>
              <a:rPr lang="sk-SK" dirty="0" err="1"/>
              <a:t>wages</a:t>
            </a:r>
            <a:r>
              <a:rPr lang="sk-SK" dirty="0"/>
              <a:t> of </a:t>
            </a:r>
            <a:r>
              <a:rPr lang="sk-SK" dirty="0" err="1"/>
              <a:t>master</a:t>
            </a:r>
            <a:r>
              <a:rPr lang="sk-SK" dirty="0"/>
              <a:t> / </a:t>
            </a:r>
            <a:r>
              <a:rPr lang="sk-SK" dirty="0" err="1"/>
              <a:t>crew</a:t>
            </a:r>
            <a:r>
              <a:rPr lang="sk-SK" dirty="0"/>
              <a:t> at port of </a:t>
            </a:r>
            <a:r>
              <a:rPr lang="sk-SK" dirty="0" err="1"/>
              <a:t>refuge</a:t>
            </a:r>
            <a:r>
              <a:rPr lang="sk-SK" dirty="0"/>
              <a:t>.</a:t>
            </a:r>
          </a:p>
        </p:txBody>
      </p:sp>
    </p:spTree>
    <p:extLst>
      <p:ext uri="{BB962C8B-B14F-4D97-AF65-F5344CB8AC3E}">
        <p14:creationId xmlns:p14="http://schemas.microsoft.com/office/powerpoint/2010/main" val="1285168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endParaRPr lang="en-US" dirty="0"/>
          </a:p>
          <a:p>
            <a:pPr marL="0" indent="0" fontAlgn="base">
              <a:buNone/>
            </a:pPr>
            <a:r>
              <a:rPr lang="sk-SK" sz="2000" dirty="0" smtClean="0"/>
              <a:t>EXAMPLES OF EXPENDITURE</a:t>
            </a:r>
          </a:p>
          <a:p>
            <a:pPr fontAlgn="base"/>
            <a:r>
              <a:rPr lang="sk-SK" dirty="0"/>
              <a:t>Rule X and Rule XI – Port of </a:t>
            </a:r>
            <a:r>
              <a:rPr lang="sk-SK" dirty="0" err="1"/>
              <a:t>refuge</a:t>
            </a:r>
            <a:r>
              <a:rPr lang="sk-SK" dirty="0"/>
              <a:t> </a:t>
            </a:r>
            <a:r>
              <a:rPr lang="sk-SK" dirty="0" err="1"/>
              <a:t>expenses</a:t>
            </a:r>
            <a:r>
              <a:rPr lang="sk-SK" dirty="0"/>
              <a:t>.</a:t>
            </a:r>
          </a:p>
          <a:p>
            <a:pPr fontAlgn="base"/>
            <a:r>
              <a:rPr lang="sk-SK" dirty="0"/>
              <a:t>Rule XIV – </a:t>
            </a:r>
            <a:r>
              <a:rPr lang="sk-SK" dirty="0" err="1"/>
              <a:t>Expenses</a:t>
            </a:r>
            <a:r>
              <a:rPr lang="sk-SK" dirty="0"/>
              <a:t> </a:t>
            </a:r>
            <a:r>
              <a:rPr lang="sk-SK" dirty="0" err="1"/>
              <a:t>for</a:t>
            </a:r>
            <a:r>
              <a:rPr lang="sk-SK" dirty="0"/>
              <a:t> </a:t>
            </a:r>
            <a:r>
              <a:rPr lang="sk-SK" dirty="0" err="1"/>
              <a:t>repair</a:t>
            </a:r>
            <a:r>
              <a:rPr lang="sk-SK" dirty="0"/>
              <a:t>.</a:t>
            </a:r>
          </a:p>
        </p:txBody>
      </p:sp>
    </p:spTree>
    <p:extLst>
      <p:ext uri="{BB962C8B-B14F-4D97-AF65-F5344CB8AC3E}">
        <p14:creationId xmlns:p14="http://schemas.microsoft.com/office/powerpoint/2010/main" val="666854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endParaRPr lang="en-US" dirty="0"/>
          </a:p>
          <a:p>
            <a:pPr marL="0" indent="0" fontAlgn="base">
              <a:buNone/>
            </a:pPr>
            <a:r>
              <a:rPr lang="sk-SK" sz="2000" dirty="0" smtClean="0"/>
              <a:t>EXAMPLES OF SACRIFICE</a:t>
            </a:r>
          </a:p>
          <a:p>
            <a:pPr fontAlgn="base"/>
            <a:r>
              <a:rPr lang="sk-SK" sz="2000" dirty="0"/>
              <a:t>Cargo</a:t>
            </a:r>
          </a:p>
          <a:p>
            <a:pPr lvl="1" fontAlgn="base"/>
            <a:r>
              <a:rPr lang="sk-SK" dirty="0" err="1"/>
              <a:t>Jettison</a:t>
            </a:r>
            <a:r>
              <a:rPr lang="sk-SK" dirty="0"/>
              <a:t> (Rule I)</a:t>
            </a:r>
          </a:p>
          <a:p>
            <a:pPr lvl="1" fontAlgn="base"/>
            <a:r>
              <a:rPr lang="sk-SK" dirty="0" err="1"/>
              <a:t>Burning</a:t>
            </a:r>
            <a:r>
              <a:rPr lang="sk-SK" dirty="0"/>
              <a:t> of </a:t>
            </a:r>
            <a:r>
              <a:rPr lang="sk-SK" dirty="0" err="1"/>
              <a:t>cargo</a:t>
            </a:r>
            <a:r>
              <a:rPr lang="sk-SK" dirty="0"/>
              <a:t> as </a:t>
            </a:r>
            <a:r>
              <a:rPr lang="sk-SK" dirty="0" err="1"/>
              <a:t>fuel</a:t>
            </a:r>
            <a:r>
              <a:rPr lang="sk-SK" dirty="0"/>
              <a:t>, </a:t>
            </a:r>
            <a:r>
              <a:rPr lang="sk-SK" dirty="0" err="1"/>
              <a:t>see</a:t>
            </a:r>
            <a:r>
              <a:rPr lang="sk-SK" dirty="0"/>
              <a:t> </a:t>
            </a:r>
            <a:r>
              <a:rPr lang="sk-SK" i="1" dirty="0" err="1"/>
              <a:t>Robinson</a:t>
            </a:r>
            <a:r>
              <a:rPr lang="sk-SK" i="1" dirty="0"/>
              <a:t> v </a:t>
            </a:r>
            <a:r>
              <a:rPr lang="sk-SK" i="1" dirty="0" err="1"/>
              <a:t>Price</a:t>
            </a:r>
            <a:r>
              <a:rPr lang="sk-SK" i="1" dirty="0"/>
              <a:t> </a:t>
            </a:r>
            <a:r>
              <a:rPr lang="sk-SK" dirty="0"/>
              <a:t>(1877) 2 QBD 295</a:t>
            </a:r>
          </a:p>
          <a:p>
            <a:pPr lvl="1" fontAlgn="base"/>
            <a:r>
              <a:rPr lang="sk-SK" dirty="0" err="1"/>
              <a:t>Loss</a:t>
            </a:r>
            <a:r>
              <a:rPr lang="sk-SK" dirty="0"/>
              <a:t> </a:t>
            </a:r>
            <a:r>
              <a:rPr lang="sk-SK" dirty="0" err="1"/>
              <a:t>from</a:t>
            </a:r>
            <a:r>
              <a:rPr lang="sk-SK" dirty="0"/>
              <a:t> </a:t>
            </a:r>
            <a:r>
              <a:rPr lang="sk-SK" dirty="0" err="1"/>
              <a:t>extinguishing</a:t>
            </a:r>
            <a:r>
              <a:rPr lang="sk-SK" dirty="0"/>
              <a:t> a </a:t>
            </a:r>
            <a:r>
              <a:rPr lang="sk-SK" dirty="0" err="1"/>
              <a:t>fire</a:t>
            </a:r>
            <a:r>
              <a:rPr lang="sk-SK" dirty="0"/>
              <a:t> </a:t>
            </a:r>
            <a:r>
              <a:rPr lang="sk-SK" dirty="0" err="1"/>
              <a:t>onboard</a:t>
            </a:r>
            <a:r>
              <a:rPr lang="sk-SK" dirty="0"/>
              <a:t> (Rule III)</a:t>
            </a:r>
          </a:p>
          <a:p>
            <a:r>
              <a:rPr lang="sk-SK" sz="2000" dirty="0" err="1"/>
              <a:t>Depreciation</a:t>
            </a:r>
            <a:r>
              <a:rPr lang="sk-SK" sz="2000" dirty="0"/>
              <a:t> of </a:t>
            </a:r>
            <a:r>
              <a:rPr lang="sk-SK" sz="2000" dirty="0" err="1"/>
              <a:t>value</a:t>
            </a:r>
            <a:r>
              <a:rPr lang="sk-SK" sz="2000" dirty="0"/>
              <a:t> of </a:t>
            </a:r>
            <a:r>
              <a:rPr lang="sk-SK" sz="2000" dirty="0" err="1"/>
              <a:t>cargo</a:t>
            </a:r>
            <a:r>
              <a:rPr lang="sk-SK" sz="2000" dirty="0"/>
              <a:t> (</a:t>
            </a:r>
            <a:r>
              <a:rPr lang="sk-SK" sz="2000" dirty="0" err="1"/>
              <a:t>even</a:t>
            </a:r>
            <a:r>
              <a:rPr lang="sk-SK" sz="2000" dirty="0"/>
              <a:t> </a:t>
            </a:r>
            <a:r>
              <a:rPr lang="sk-SK" sz="2000" dirty="0" err="1"/>
              <a:t>if</a:t>
            </a:r>
            <a:r>
              <a:rPr lang="sk-SK" sz="2000" dirty="0"/>
              <a:t> </a:t>
            </a:r>
            <a:r>
              <a:rPr lang="sk-SK" sz="2000" dirty="0" err="1"/>
              <a:t>physically</a:t>
            </a:r>
            <a:r>
              <a:rPr lang="sk-SK" sz="2000" dirty="0"/>
              <a:t> </a:t>
            </a:r>
            <a:r>
              <a:rPr lang="sk-SK" sz="2000" dirty="0" err="1"/>
              <a:t>undamaged</a:t>
            </a:r>
            <a:r>
              <a:rPr lang="sk-SK" sz="2000" dirty="0"/>
              <a:t>), </a:t>
            </a:r>
            <a:r>
              <a:rPr lang="sk-SK" sz="2000" dirty="0" err="1"/>
              <a:t>see</a:t>
            </a:r>
            <a:r>
              <a:rPr lang="sk-SK" sz="2000" dirty="0"/>
              <a:t> </a:t>
            </a:r>
            <a:r>
              <a:rPr lang="sk-SK" sz="2000" i="1" dirty="0" err="1"/>
              <a:t>Anglo-Argentine</a:t>
            </a:r>
            <a:r>
              <a:rPr lang="sk-SK" sz="2000" i="1" dirty="0"/>
              <a:t> Live </a:t>
            </a:r>
            <a:r>
              <a:rPr lang="sk-SK" sz="2000" i="1" dirty="0" err="1"/>
              <a:t>Stock</a:t>
            </a:r>
            <a:r>
              <a:rPr lang="sk-SK" sz="2000" i="1" dirty="0"/>
              <a:t> </a:t>
            </a:r>
            <a:r>
              <a:rPr lang="sk-SK" sz="2000" i="1" dirty="0" err="1"/>
              <a:t>Agency</a:t>
            </a:r>
            <a:r>
              <a:rPr lang="sk-SK" sz="2000" i="1" dirty="0"/>
              <a:t> v </a:t>
            </a:r>
            <a:r>
              <a:rPr lang="sk-SK" sz="2000" i="1" dirty="0" err="1"/>
              <a:t>Temperly</a:t>
            </a:r>
            <a:r>
              <a:rPr lang="sk-SK" sz="2000" i="1" dirty="0"/>
              <a:t> SS </a:t>
            </a:r>
            <a:r>
              <a:rPr lang="sk-SK" sz="2000" i="1" dirty="0" err="1"/>
              <a:t>Co</a:t>
            </a:r>
            <a:r>
              <a:rPr lang="sk-SK" sz="2000" i="1" dirty="0"/>
              <a:t> </a:t>
            </a:r>
            <a:r>
              <a:rPr lang="sk-SK" sz="2000" dirty="0"/>
              <a:t>[1899] 2 QB 403</a:t>
            </a:r>
            <a:endParaRPr lang="sk-SK" sz="1600" dirty="0" smtClean="0"/>
          </a:p>
        </p:txBody>
      </p:sp>
    </p:spTree>
    <p:extLst>
      <p:ext uri="{BB962C8B-B14F-4D97-AF65-F5344CB8AC3E}">
        <p14:creationId xmlns:p14="http://schemas.microsoft.com/office/powerpoint/2010/main" val="107100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endParaRPr lang="en-US" dirty="0"/>
          </a:p>
          <a:p>
            <a:pPr marL="0" indent="0" fontAlgn="base">
              <a:buNone/>
            </a:pPr>
            <a:r>
              <a:rPr lang="sk-SK" sz="2000" dirty="0" smtClean="0"/>
              <a:t>EXAMPLES OF SACRIFICE</a:t>
            </a:r>
          </a:p>
          <a:p>
            <a:pPr fontAlgn="base"/>
            <a:r>
              <a:rPr lang="sk-SK" sz="2000" dirty="0" err="1"/>
              <a:t>Ship</a:t>
            </a:r>
            <a:endParaRPr lang="sk-SK" sz="2000" dirty="0"/>
          </a:p>
          <a:p>
            <a:pPr lvl="1" fontAlgn="base"/>
            <a:r>
              <a:rPr lang="sk-SK" dirty="0" err="1"/>
              <a:t>Damage</a:t>
            </a:r>
            <a:r>
              <a:rPr lang="sk-SK" dirty="0"/>
              <a:t> to </a:t>
            </a:r>
            <a:r>
              <a:rPr lang="sk-SK" dirty="0" err="1"/>
              <a:t>machinery</a:t>
            </a:r>
            <a:r>
              <a:rPr lang="sk-SK" dirty="0"/>
              <a:t> and </a:t>
            </a:r>
            <a:r>
              <a:rPr lang="sk-SK" dirty="0" err="1"/>
              <a:t>boilers</a:t>
            </a:r>
            <a:r>
              <a:rPr lang="sk-SK" dirty="0"/>
              <a:t> </a:t>
            </a:r>
            <a:r>
              <a:rPr lang="sk-SK" dirty="0" err="1"/>
              <a:t>when</a:t>
            </a:r>
            <a:r>
              <a:rPr lang="sk-SK" dirty="0"/>
              <a:t> </a:t>
            </a:r>
            <a:r>
              <a:rPr lang="sk-SK" dirty="0" err="1"/>
              <a:t>ship</a:t>
            </a:r>
            <a:r>
              <a:rPr lang="sk-SK" dirty="0"/>
              <a:t> </a:t>
            </a:r>
            <a:r>
              <a:rPr lang="sk-SK" dirty="0" err="1"/>
              <a:t>runs</a:t>
            </a:r>
            <a:r>
              <a:rPr lang="sk-SK" dirty="0"/>
              <a:t> </a:t>
            </a:r>
            <a:r>
              <a:rPr lang="sk-SK" dirty="0" err="1"/>
              <a:t>aground</a:t>
            </a:r>
            <a:r>
              <a:rPr lang="sk-SK" dirty="0"/>
              <a:t> (Rule VIII)</a:t>
            </a:r>
          </a:p>
          <a:p>
            <a:pPr lvl="1" fontAlgn="base"/>
            <a:r>
              <a:rPr lang="sk-SK" dirty="0" err="1"/>
              <a:t>Burning</a:t>
            </a:r>
            <a:r>
              <a:rPr lang="sk-SK" dirty="0"/>
              <a:t> of </a:t>
            </a:r>
            <a:r>
              <a:rPr lang="sk-SK" dirty="0" err="1"/>
              <a:t>ship’s</a:t>
            </a:r>
            <a:r>
              <a:rPr lang="sk-SK" dirty="0"/>
              <a:t> </a:t>
            </a:r>
            <a:r>
              <a:rPr lang="sk-SK" dirty="0" err="1"/>
              <a:t>material</a:t>
            </a:r>
            <a:r>
              <a:rPr lang="sk-SK" dirty="0"/>
              <a:t> as </a:t>
            </a:r>
            <a:r>
              <a:rPr lang="sk-SK" dirty="0" err="1"/>
              <a:t>fuel</a:t>
            </a:r>
            <a:r>
              <a:rPr lang="sk-SK" dirty="0"/>
              <a:t> (Rule IX)</a:t>
            </a:r>
          </a:p>
          <a:p>
            <a:pPr lvl="1" fontAlgn="base"/>
            <a:r>
              <a:rPr lang="sk-SK" dirty="0" err="1"/>
              <a:t>Voluntary</a:t>
            </a:r>
            <a:r>
              <a:rPr lang="sk-SK" dirty="0"/>
              <a:t> </a:t>
            </a:r>
            <a:r>
              <a:rPr lang="sk-SK" dirty="0" err="1"/>
              <a:t>stranding</a:t>
            </a:r>
            <a:r>
              <a:rPr lang="sk-SK" dirty="0"/>
              <a:t> (Rule V)</a:t>
            </a:r>
          </a:p>
        </p:txBody>
      </p:sp>
    </p:spTree>
    <p:extLst>
      <p:ext uri="{BB962C8B-B14F-4D97-AF65-F5344CB8AC3E}">
        <p14:creationId xmlns:p14="http://schemas.microsoft.com/office/powerpoint/2010/main" val="886816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endParaRPr lang="en-US" dirty="0"/>
          </a:p>
          <a:p>
            <a:pPr marL="0" indent="0" fontAlgn="base">
              <a:buNone/>
            </a:pPr>
            <a:r>
              <a:rPr lang="sk-SK" sz="2000" dirty="0" smtClean="0"/>
              <a:t>VOLUNTARILY / INTENTIONALLY &amp; REASONABLY MADE</a:t>
            </a:r>
          </a:p>
          <a:p>
            <a:pPr fontAlgn="base"/>
            <a:r>
              <a:rPr lang="sk-SK" sz="2000" dirty="0" err="1"/>
              <a:t>Sole</a:t>
            </a:r>
            <a:r>
              <a:rPr lang="sk-SK" sz="2000" dirty="0"/>
              <a:t> </a:t>
            </a:r>
            <a:r>
              <a:rPr lang="sk-SK" sz="2000" dirty="0" err="1"/>
              <a:t>purpose</a:t>
            </a:r>
            <a:r>
              <a:rPr lang="sk-SK" sz="2000" dirty="0"/>
              <a:t> </a:t>
            </a:r>
            <a:r>
              <a:rPr lang="sk-SK" sz="2000" dirty="0" err="1"/>
              <a:t>must</a:t>
            </a:r>
            <a:r>
              <a:rPr lang="sk-SK" sz="2000" dirty="0"/>
              <a:t> </a:t>
            </a:r>
            <a:r>
              <a:rPr lang="sk-SK" sz="2000" dirty="0" err="1"/>
              <a:t>be</a:t>
            </a:r>
            <a:r>
              <a:rPr lang="sk-SK" sz="2000" dirty="0"/>
              <a:t> </a:t>
            </a:r>
            <a:r>
              <a:rPr lang="sk-SK" sz="2000" dirty="0" err="1"/>
              <a:t>preservation</a:t>
            </a:r>
            <a:r>
              <a:rPr lang="sk-SK" sz="2000" dirty="0"/>
              <a:t> / </a:t>
            </a:r>
            <a:r>
              <a:rPr lang="sk-SK" sz="2000" dirty="0" err="1"/>
              <a:t>protection</a:t>
            </a:r>
            <a:r>
              <a:rPr lang="sk-SK" sz="2000" dirty="0"/>
              <a:t> of </a:t>
            </a:r>
            <a:r>
              <a:rPr lang="sk-SK" sz="2000" dirty="0" err="1"/>
              <a:t>interests</a:t>
            </a:r>
            <a:r>
              <a:rPr lang="sk-SK" sz="2000" dirty="0"/>
              <a:t> </a:t>
            </a:r>
            <a:r>
              <a:rPr lang="sk-SK" sz="2000" dirty="0" err="1"/>
              <a:t>exposed</a:t>
            </a:r>
            <a:r>
              <a:rPr lang="sk-SK" sz="2000" dirty="0"/>
              <a:t> to </a:t>
            </a:r>
            <a:r>
              <a:rPr lang="sk-SK" sz="2000" dirty="0" err="1"/>
              <a:t>danger</a:t>
            </a:r>
            <a:r>
              <a:rPr lang="sk-SK" sz="2000" dirty="0"/>
              <a:t>, </a:t>
            </a:r>
            <a:r>
              <a:rPr lang="sk-SK" sz="2000" dirty="0" err="1"/>
              <a:t>see</a:t>
            </a:r>
            <a:r>
              <a:rPr lang="sk-SK" sz="2000" dirty="0"/>
              <a:t> </a:t>
            </a:r>
            <a:r>
              <a:rPr lang="sk-SK" sz="2000" i="1" dirty="0" err="1"/>
              <a:t>Athel</a:t>
            </a:r>
            <a:r>
              <a:rPr lang="sk-SK" sz="2000" i="1" dirty="0"/>
              <a:t> </a:t>
            </a:r>
            <a:r>
              <a:rPr lang="sk-SK" sz="2000" i="1" dirty="0" err="1"/>
              <a:t>Line</a:t>
            </a:r>
            <a:r>
              <a:rPr lang="sk-SK" sz="2000" i="1" dirty="0"/>
              <a:t> </a:t>
            </a:r>
            <a:r>
              <a:rPr lang="sk-SK" sz="2000" i="1" dirty="0" err="1"/>
              <a:t>Ltd</a:t>
            </a:r>
            <a:r>
              <a:rPr lang="sk-SK" sz="2000" i="1" dirty="0"/>
              <a:t> v Liverpool </a:t>
            </a:r>
            <a:r>
              <a:rPr lang="sk-SK" sz="2000" i="1" dirty="0" err="1"/>
              <a:t>War</a:t>
            </a:r>
            <a:r>
              <a:rPr lang="sk-SK" sz="2000" i="1" dirty="0"/>
              <a:t> Risk </a:t>
            </a:r>
            <a:r>
              <a:rPr lang="sk-SK" sz="2000" i="1" dirty="0" err="1"/>
              <a:t>Insurance</a:t>
            </a:r>
            <a:r>
              <a:rPr lang="sk-SK" sz="2000" i="1" dirty="0"/>
              <a:t> Association </a:t>
            </a:r>
            <a:r>
              <a:rPr lang="sk-SK" sz="2000" i="1" dirty="0" err="1"/>
              <a:t>Ltd</a:t>
            </a:r>
            <a:r>
              <a:rPr lang="sk-SK" sz="2000" i="1" dirty="0"/>
              <a:t> </a:t>
            </a:r>
            <a:r>
              <a:rPr lang="sk-SK" sz="2000" dirty="0"/>
              <a:t>[1994] KB 87 at p 94.</a:t>
            </a:r>
          </a:p>
          <a:p>
            <a:pPr fontAlgn="base"/>
            <a:r>
              <a:rPr lang="sk-SK" sz="2000" dirty="0" err="1"/>
              <a:t>Reasonableness</a:t>
            </a:r>
            <a:r>
              <a:rPr lang="sk-SK" sz="2000" dirty="0"/>
              <a:t> </a:t>
            </a:r>
            <a:r>
              <a:rPr lang="sk-SK" sz="2000" dirty="0" err="1"/>
              <a:t>can</a:t>
            </a:r>
            <a:r>
              <a:rPr lang="sk-SK" sz="2000" dirty="0"/>
              <a:t> </a:t>
            </a:r>
            <a:r>
              <a:rPr lang="sk-SK" sz="2000" dirty="0" err="1"/>
              <a:t>be</a:t>
            </a:r>
            <a:r>
              <a:rPr lang="sk-SK" sz="2000" dirty="0"/>
              <a:t> </a:t>
            </a:r>
            <a:r>
              <a:rPr lang="sk-SK" sz="2000" dirty="0" err="1"/>
              <a:t>judged</a:t>
            </a:r>
            <a:r>
              <a:rPr lang="sk-SK" sz="2000" dirty="0"/>
              <a:t> by </a:t>
            </a:r>
            <a:r>
              <a:rPr lang="sk-SK" sz="2000" dirty="0" err="1"/>
              <a:t>reference</a:t>
            </a:r>
            <a:r>
              <a:rPr lang="sk-SK" sz="2000" dirty="0"/>
              <a:t> to </a:t>
            </a:r>
            <a:r>
              <a:rPr lang="sk-SK" sz="2000" dirty="0" err="1"/>
              <a:t>pressure</a:t>
            </a:r>
            <a:r>
              <a:rPr lang="sk-SK" sz="2000" dirty="0"/>
              <a:t> / </a:t>
            </a:r>
            <a:r>
              <a:rPr lang="sk-SK" sz="2000" dirty="0" err="1"/>
              <a:t>time</a:t>
            </a:r>
            <a:r>
              <a:rPr lang="sk-SK" sz="2000" dirty="0"/>
              <a:t> </a:t>
            </a:r>
            <a:r>
              <a:rPr lang="sk-SK" sz="2000" dirty="0" err="1"/>
              <a:t>constraints</a:t>
            </a:r>
            <a:r>
              <a:rPr lang="sk-SK" sz="2000" dirty="0"/>
              <a:t> </a:t>
            </a:r>
            <a:r>
              <a:rPr lang="sk-SK" sz="2000" dirty="0" err="1"/>
              <a:t>faced</a:t>
            </a:r>
            <a:r>
              <a:rPr lang="sk-SK" sz="2000" dirty="0"/>
              <a:t> by </a:t>
            </a:r>
            <a:r>
              <a:rPr lang="sk-SK" sz="2000" dirty="0" err="1"/>
              <a:t>the</a:t>
            </a:r>
            <a:r>
              <a:rPr lang="sk-SK" sz="2000" dirty="0"/>
              <a:t> </a:t>
            </a:r>
            <a:r>
              <a:rPr lang="sk-SK" sz="2000" dirty="0" err="1"/>
              <a:t>master</a:t>
            </a:r>
            <a:r>
              <a:rPr lang="sk-SK" sz="2000" dirty="0"/>
              <a:t>, </a:t>
            </a:r>
            <a:r>
              <a:rPr lang="sk-SK" sz="2000" dirty="0" err="1"/>
              <a:t>see</a:t>
            </a:r>
            <a:r>
              <a:rPr lang="sk-SK" sz="2000" dirty="0"/>
              <a:t> </a:t>
            </a:r>
            <a:r>
              <a:rPr lang="sk-SK" sz="2000" i="1" dirty="0" err="1"/>
              <a:t>The</a:t>
            </a:r>
            <a:r>
              <a:rPr lang="sk-SK" sz="2000" i="1" dirty="0"/>
              <a:t> </a:t>
            </a:r>
            <a:r>
              <a:rPr lang="sk-SK" sz="2000" i="1" dirty="0" err="1"/>
              <a:t>Longchamp</a:t>
            </a:r>
            <a:r>
              <a:rPr lang="sk-SK" sz="2000" i="1" dirty="0"/>
              <a:t> </a:t>
            </a:r>
            <a:r>
              <a:rPr lang="sk-SK" sz="2000" dirty="0"/>
              <a:t>(</a:t>
            </a:r>
            <a:r>
              <a:rPr lang="sk-SK" sz="2000" dirty="0" err="1"/>
              <a:t>supra</a:t>
            </a:r>
            <a:r>
              <a:rPr lang="sk-SK" sz="2000" dirty="0"/>
              <a:t>) (bunker </a:t>
            </a:r>
            <a:r>
              <a:rPr lang="sk-SK" sz="2000" dirty="0" err="1"/>
              <a:t>costs</a:t>
            </a:r>
            <a:r>
              <a:rPr lang="sk-SK" sz="2000" dirty="0"/>
              <a:t>, </a:t>
            </a:r>
            <a:r>
              <a:rPr lang="sk-SK" sz="2000" dirty="0" err="1"/>
              <a:t>media</a:t>
            </a:r>
            <a:r>
              <a:rPr lang="sk-SK" sz="2000" dirty="0"/>
              <a:t> </a:t>
            </a:r>
            <a:r>
              <a:rPr lang="sk-SK" sz="2000" dirty="0" err="1"/>
              <a:t>response</a:t>
            </a:r>
            <a:r>
              <a:rPr lang="sk-SK" sz="2000" dirty="0"/>
              <a:t>, </a:t>
            </a:r>
            <a:r>
              <a:rPr lang="sk-SK" sz="2000" dirty="0" err="1"/>
              <a:t>telephone</a:t>
            </a:r>
            <a:r>
              <a:rPr lang="sk-SK" sz="2000" dirty="0"/>
              <a:t> </a:t>
            </a:r>
            <a:r>
              <a:rPr lang="sk-SK" sz="2000" dirty="0" err="1"/>
              <a:t>calls</a:t>
            </a:r>
            <a:r>
              <a:rPr lang="sk-SK" sz="2000" dirty="0"/>
              <a:t> and </a:t>
            </a:r>
            <a:r>
              <a:rPr lang="sk-SK" sz="2000" dirty="0" err="1"/>
              <a:t>cost</a:t>
            </a:r>
            <a:r>
              <a:rPr lang="sk-SK" sz="2000" dirty="0"/>
              <a:t> of </a:t>
            </a:r>
            <a:r>
              <a:rPr lang="sk-SK" sz="2000" dirty="0" err="1"/>
              <a:t>negotiations</a:t>
            </a:r>
            <a:r>
              <a:rPr lang="sk-SK" sz="2000" dirty="0"/>
              <a:t> to </a:t>
            </a:r>
            <a:r>
              <a:rPr lang="sk-SK" sz="2000" dirty="0" err="1"/>
              <a:t>release</a:t>
            </a:r>
            <a:r>
              <a:rPr lang="sk-SK" sz="2000" dirty="0"/>
              <a:t> </a:t>
            </a:r>
            <a:r>
              <a:rPr lang="sk-SK" sz="2000" dirty="0" err="1"/>
              <a:t>vessel</a:t>
            </a:r>
            <a:r>
              <a:rPr lang="sk-SK" sz="2000" dirty="0"/>
              <a:t> </a:t>
            </a:r>
            <a:r>
              <a:rPr lang="sk-SK" sz="2000" dirty="0" err="1"/>
              <a:t>from</a:t>
            </a:r>
            <a:r>
              <a:rPr lang="sk-SK" sz="2000" dirty="0"/>
              <a:t> </a:t>
            </a:r>
            <a:r>
              <a:rPr lang="sk-SK" sz="2000" dirty="0" err="1"/>
              <a:t>pirates</a:t>
            </a:r>
            <a:r>
              <a:rPr lang="sk-SK" sz="2000" dirty="0"/>
              <a:t> </a:t>
            </a:r>
            <a:r>
              <a:rPr lang="sk-SK" sz="2000" dirty="0" err="1"/>
              <a:t>were</a:t>
            </a:r>
            <a:r>
              <a:rPr lang="sk-SK" sz="2000" dirty="0"/>
              <a:t> </a:t>
            </a:r>
            <a:r>
              <a:rPr lang="sk-SK" sz="2000" dirty="0" err="1"/>
              <a:t>reasonable</a:t>
            </a:r>
            <a:r>
              <a:rPr lang="sk-SK" sz="2000" dirty="0"/>
              <a:t>).</a:t>
            </a:r>
          </a:p>
        </p:txBody>
      </p:sp>
    </p:spTree>
    <p:extLst>
      <p:ext uri="{BB962C8B-B14F-4D97-AF65-F5344CB8AC3E}">
        <p14:creationId xmlns:p14="http://schemas.microsoft.com/office/powerpoint/2010/main" val="1187581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endParaRPr lang="en-US" dirty="0"/>
          </a:p>
          <a:p>
            <a:pPr marL="0" indent="0" fontAlgn="base">
              <a:buNone/>
            </a:pPr>
            <a:r>
              <a:rPr lang="sk-SK" sz="2000" dirty="0" smtClean="0"/>
              <a:t>PRESERVATION OF PROPERTY IMPERILLED</a:t>
            </a:r>
          </a:p>
          <a:p>
            <a:pPr fontAlgn="base"/>
            <a:r>
              <a:rPr lang="sk-SK" sz="2000" dirty="0" err="1"/>
              <a:t>Success</a:t>
            </a:r>
            <a:r>
              <a:rPr lang="sk-SK" sz="2000" dirty="0"/>
              <a:t> in </a:t>
            </a:r>
            <a:r>
              <a:rPr lang="sk-SK" sz="2000" dirty="0" err="1"/>
              <a:t>saving</a:t>
            </a:r>
            <a:r>
              <a:rPr lang="sk-SK" sz="2000" dirty="0"/>
              <a:t> </a:t>
            </a:r>
            <a:r>
              <a:rPr lang="sk-SK" sz="2000" dirty="0" err="1"/>
              <a:t>property</a:t>
            </a:r>
            <a:r>
              <a:rPr lang="sk-SK" sz="2000" dirty="0"/>
              <a:t> (</a:t>
            </a:r>
            <a:r>
              <a:rPr lang="sk-SK" sz="2000" dirty="0" err="1"/>
              <a:t>e.g</a:t>
            </a:r>
            <a:r>
              <a:rPr lang="sk-SK" sz="2000" dirty="0"/>
              <a:t>. </a:t>
            </a:r>
            <a:r>
              <a:rPr lang="sk-SK" sz="2000" dirty="0" err="1"/>
              <a:t>ship</a:t>
            </a:r>
            <a:r>
              <a:rPr lang="sk-SK" sz="2000" dirty="0"/>
              <a:t>, bunker, </a:t>
            </a:r>
            <a:r>
              <a:rPr lang="sk-SK" sz="2000" dirty="0" err="1"/>
              <a:t>goods</a:t>
            </a:r>
            <a:r>
              <a:rPr lang="sk-SK" sz="2000" dirty="0"/>
              <a:t> and </a:t>
            </a:r>
            <a:r>
              <a:rPr lang="sk-SK" sz="2000" dirty="0" err="1"/>
              <a:t>freight</a:t>
            </a:r>
            <a:r>
              <a:rPr lang="sk-SK" sz="2000" dirty="0"/>
              <a:t>) </a:t>
            </a:r>
            <a:r>
              <a:rPr lang="sk-SK" sz="2000" dirty="0" err="1"/>
              <a:t>mandatory</a:t>
            </a:r>
            <a:r>
              <a:rPr lang="sk-SK" sz="2000" dirty="0"/>
              <a:t>.</a:t>
            </a:r>
          </a:p>
          <a:p>
            <a:pPr fontAlgn="base"/>
            <a:r>
              <a:rPr lang="sk-SK" sz="2000" dirty="0"/>
              <a:t>No GA </a:t>
            </a:r>
            <a:r>
              <a:rPr lang="sk-SK" sz="2000" dirty="0" err="1"/>
              <a:t>if</a:t>
            </a:r>
            <a:r>
              <a:rPr lang="sk-SK" sz="2000" dirty="0"/>
              <a:t> </a:t>
            </a:r>
            <a:r>
              <a:rPr lang="sk-SK" sz="2000" dirty="0" err="1"/>
              <a:t>entire</a:t>
            </a:r>
            <a:r>
              <a:rPr lang="sk-SK" sz="2000" dirty="0"/>
              <a:t> </a:t>
            </a:r>
            <a:r>
              <a:rPr lang="sk-SK" sz="2000" dirty="0" err="1"/>
              <a:t>venture</a:t>
            </a:r>
            <a:r>
              <a:rPr lang="sk-SK" sz="2000" dirty="0"/>
              <a:t> </a:t>
            </a:r>
            <a:r>
              <a:rPr lang="sk-SK" sz="2000" dirty="0" err="1"/>
              <a:t>is</a:t>
            </a:r>
            <a:r>
              <a:rPr lang="sk-SK" sz="2000" dirty="0"/>
              <a:t> </a:t>
            </a:r>
            <a:r>
              <a:rPr lang="sk-SK" sz="2000" dirty="0" err="1"/>
              <a:t>lost</a:t>
            </a:r>
            <a:r>
              <a:rPr lang="sk-SK" sz="2000" dirty="0"/>
              <a:t>, </a:t>
            </a:r>
            <a:r>
              <a:rPr lang="sk-SK" sz="2000" dirty="0" err="1"/>
              <a:t>see</a:t>
            </a:r>
            <a:r>
              <a:rPr lang="sk-SK" sz="2000" dirty="0"/>
              <a:t> </a:t>
            </a:r>
            <a:r>
              <a:rPr lang="sk-SK" sz="2000" i="1" dirty="0" err="1"/>
              <a:t>Pirie</a:t>
            </a:r>
            <a:r>
              <a:rPr lang="sk-SK" sz="2000" i="1" dirty="0"/>
              <a:t> </a:t>
            </a:r>
            <a:r>
              <a:rPr lang="sk-SK" sz="2000" i="1" dirty="0" err="1"/>
              <a:t>Co</a:t>
            </a:r>
            <a:r>
              <a:rPr lang="sk-SK" sz="2000" i="1" dirty="0"/>
              <a:t> v </a:t>
            </a:r>
            <a:r>
              <a:rPr lang="sk-SK" sz="2000" i="1" dirty="0" err="1"/>
              <a:t>Middle</a:t>
            </a:r>
            <a:r>
              <a:rPr lang="sk-SK" sz="2000" i="1" dirty="0"/>
              <a:t> </a:t>
            </a:r>
            <a:r>
              <a:rPr lang="sk-SK" sz="2000" i="1" dirty="0" err="1"/>
              <a:t>Dock</a:t>
            </a:r>
            <a:r>
              <a:rPr lang="sk-SK" sz="2000" i="1" dirty="0"/>
              <a:t> </a:t>
            </a:r>
            <a:r>
              <a:rPr lang="sk-SK" sz="2000" i="1" dirty="0" err="1"/>
              <a:t>Co</a:t>
            </a:r>
            <a:r>
              <a:rPr lang="sk-SK" sz="2000" i="1" dirty="0"/>
              <a:t> </a:t>
            </a:r>
            <a:r>
              <a:rPr lang="sk-SK" sz="2000" dirty="0"/>
              <a:t>(1881) 44 LT 426</a:t>
            </a:r>
          </a:p>
        </p:txBody>
      </p:sp>
    </p:spTree>
    <p:extLst>
      <p:ext uri="{BB962C8B-B14F-4D97-AF65-F5344CB8AC3E}">
        <p14:creationId xmlns:p14="http://schemas.microsoft.com/office/powerpoint/2010/main" val="797612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endParaRPr lang="en-US" dirty="0"/>
          </a:p>
          <a:p>
            <a:pPr marL="0" indent="0" fontAlgn="base">
              <a:buNone/>
            </a:pPr>
            <a:r>
              <a:rPr lang="sk-SK" sz="2000" dirty="0" smtClean="0"/>
              <a:t>TIME BAR</a:t>
            </a:r>
          </a:p>
          <a:p>
            <a:pPr fontAlgn="base"/>
            <a:r>
              <a:rPr lang="sk-SK" sz="2000" dirty="0"/>
              <a:t>Rule XXIII</a:t>
            </a:r>
          </a:p>
          <a:p>
            <a:pPr lvl="1" fontAlgn="base"/>
            <a:r>
              <a:rPr lang="sk-SK" dirty="0"/>
              <a:t>1 </a:t>
            </a:r>
            <a:r>
              <a:rPr lang="sk-SK" dirty="0" err="1"/>
              <a:t>year</a:t>
            </a:r>
            <a:r>
              <a:rPr lang="sk-SK" dirty="0"/>
              <a:t> </a:t>
            </a:r>
            <a:r>
              <a:rPr lang="sk-SK" dirty="0" err="1"/>
              <a:t>from</a:t>
            </a:r>
            <a:r>
              <a:rPr lang="sk-SK" dirty="0"/>
              <a:t> </a:t>
            </a:r>
            <a:r>
              <a:rPr lang="sk-SK" dirty="0" err="1"/>
              <a:t>date</a:t>
            </a:r>
            <a:r>
              <a:rPr lang="sk-SK" dirty="0"/>
              <a:t> of GA </a:t>
            </a:r>
            <a:r>
              <a:rPr lang="sk-SK" dirty="0" err="1"/>
              <a:t>adjustment</a:t>
            </a:r>
            <a:r>
              <a:rPr lang="sk-SK" dirty="0"/>
              <a:t> </a:t>
            </a:r>
            <a:r>
              <a:rPr lang="sk-SK" dirty="0" err="1"/>
              <a:t>was</a:t>
            </a:r>
            <a:r>
              <a:rPr lang="sk-SK" dirty="0"/>
              <a:t> </a:t>
            </a:r>
            <a:r>
              <a:rPr lang="sk-SK" dirty="0" err="1"/>
              <a:t>issued</a:t>
            </a:r>
            <a:r>
              <a:rPr lang="sk-SK" dirty="0"/>
              <a:t>.</a:t>
            </a:r>
          </a:p>
          <a:p>
            <a:pPr lvl="1" fontAlgn="base"/>
            <a:r>
              <a:rPr lang="sk-SK" dirty="0" err="1"/>
              <a:t>Extension</a:t>
            </a:r>
            <a:r>
              <a:rPr lang="sk-SK" dirty="0"/>
              <a:t> </a:t>
            </a:r>
            <a:r>
              <a:rPr lang="sk-SK" dirty="0" err="1"/>
              <a:t>only</a:t>
            </a:r>
            <a:r>
              <a:rPr lang="sk-SK" dirty="0"/>
              <a:t> </a:t>
            </a:r>
            <a:r>
              <a:rPr lang="sk-SK" dirty="0" err="1"/>
              <a:t>if</a:t>
            </a:r>
            <a:r>
              <a:rPr lang="sk-SK" dirty="0"/>
              <a:t> </a:t>
            </a:r>
            <a:r>
              <a:rPr lang="sk-SK" dirty="0" err="1"/>
              <a:t>parties</a:t>
            </a:r>
            <a:r>
              <a:rPr lang="sk-SK" dirty="0"/>
              <a:t> </a:t>
            </a:r>
            <a:r>
              <a:rPr lang="sk-SK" dirty="0" err="1"/>
              <a:t>agree</a:t>
            </a:r>
            <a:r>
              <a:rPr lang="sk-SK" dirty="0"/>
              <a:t>.</a:t>
            </a:r>
          </a:p>
        </p:txBody>
      </p:sp>
    </p:spTree>
    <p:extLst>
      <p:ext uri="{BB962C8B-B14F-4D97-AF65-F5344CB8AC3E}">
        <p14:creationId xmlns:p14="http://schemas.microsoft.com/office/powerpoint/2010/main" val="1038810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endParaRPr lang="en-US" dirty="0"/>
          </a:p>
          <a:p>
            <a:pPr marL="0" indent="0" fontAlgn="base">
              <a:buNone/>
            </a:pPr>
            <a:r>
              <a:rPr lang="sk-SK" sz="2000" dirty="0" smtClean="0"/>
              <a:t>ADJUSTMENT PROCEDURE</a:t>
            </a:r>
          </a:p>
          <a:p>
            <a:pPr fontAlgn="base"/>
            <a:r>
              <a:rPr lang="sk-SK" sz="2000" dirty="0" err="1"/>
              <a:t>Shipowner</a:t>
            </a:r>
            <a:r>
              <a:rPr lang="sk-SK" sz="2000" dirty="0"/>
              <a:t> </a:t>
            </a:r>
            <a:r>
              <a:rPr lang="sk-SK" sz="2000" dirty="0" err="1"/>
              <a:t>makes</a:t>
            </a:r>
            <a:r>
              <a:rPr lang="sk-SK" sz="2000" dirty="0"/>
              <a:t> GA </a:t>
            </a:r>
            <a:r>
              <a:rPr lang="sk-SK" sz="2000" dirty="0" err="1"/>
              <a:t>declaration</a:t>
            </a:r>
            <a:r>
              <a:rPr lang="sk-SK" sz="2000" dirty="0"/>
              <a:t>. </a:t>
            </a:r>
            <a:r>
              <a:rPr lang="sk-SK" sz="2000" dirty="0" err="1"/>
              <a:t>Burden</a:t>
            </a:r>
            <a:r>
              <a:rPr lang="sk-SK" sz="2000" dirty="0"/>
              <a:t> of </a:t>
            </a:r>
            <a:r>
              <a:rPr lang="sk-SK" sz="2000" dirty="0" err="1"/>
              <a:t>proving</a:t>
            </a:r>
            <a:r>
              <a:rPr lang="sk-SK" sz="2000" dirty="0"/>
              <a:t> </a:t>
            </a:r>
            <a:r>
              <a:rPr lang="sk-SK" sz="2000" dirty="0" err="1"/>
              <a:t>loss</a:t>
            </a:r>
            <a:r>
              <a:rPr lang="sk-SK" sz="2000" dirty="0"/>
              <a:t> / </a:t>
            </a:r>
            <a:r>
              <a:rPr lang="sk-SK" sz="2000" dirty="0" err="1"/>
              <a:t>expense</a:t>
            </a:r>
            <a:r>
              <a:rPr lang="sk-SK" sz="2000" dirty="0"/>
              <a:t> </a:t>
            </a:r>
            <a:r>
              <a:rPr lang="sk-SK" sz="2000" dirty="0" err="1"/>
              <a:t>is</a:t>
            </a:r>
            <a:r>
              <a:rPr lang="sk-SK" sz="2000" dirty="0"/>
              <a:t> </a:t>
            </a:r>
            <a:r>
              <a:rPr lang="sk-SK" sz="2000" dirty="0" err="1"/>
              <a:t>allowed</a:t>
            </a:r>
            <a:r>
              <a:rPr lang="sk-SK" sz="2000" dirty="0"/>
              <a:t>.</a:t>
            </a:r>
          </a:p>
          <a:p>
            <a:pPr fontAlgn="base"/>
            <a:r>
              <a:rPr lang="sk-SK" sz="2000" dirty="0"/>
              <a:t>Party </a:t>
            </a:r>
            <a:r>
              <a:rPr lang="sk-SK" sz="2000" dirty="0" err="1"/>
              <a:t>making</a:t>
            </a:r>
            <a:r>
              <a:rPr lang="sk-SK" sz="2000" dirty="0"/>
              <a:t> </a:t>
            </a:r>
            <a:r>
              <a:rPr lang="sk-SK" sz="2000" dirty="0" err="1"/>
              <a:t>the</a:t>
            </a:r>
            <a:r>
              <a:rPr lang="sk-SK" sz="2000" dirty="0"/>
              <a:t> </a:t>
            </a:r>
            <a:r>
              <a:rPr lang="sk-SK" sz="2000" dirty="0" err="1"/>
              <a:t>contribution</a:t>
            </a:r>
            <a:r>
              <a:rPr lang="sk-SK" sz="2000" dirty="0"/>
              <a:t> / </a:t>
            </a:r>
            <a:r>
              <a:rPr lang="sk-SK" sz="2000" dirty="0" err="1"/>
              <a:t>sacrifice</a:t>
            </a:r>
            <a:r>
              <a:rPr lang="sk-SK" sz="2000" dirty="0"/>
              <a:t> </a:t>
            </a:r>
            <a:r>
              <a:rPr lang="sk-SK" sz="2000" dirty="0" err="1"/>
              <a:t>gives</a:t>
            </a:r>
            <a:r>
              <a:rPr lang="sk-SK" sz="2000" dirty="0"/>
              <a:t> </a:t>
            </a:r>
            <a:r>
              <a:rPr lang="sk-SK" sz="2000" dirty="0" err="1"/>
              <a:t>notice</a:t>
            </a:r>
            <a:r>
              <a:rPr lang="sk-SK" sz="2000" dirty="0"/>
              <a:t> of </a:t>
            </a:r>
            <a:r>
              <a:rPr lang="sk-SK" sz="2000" dirty="0" err="1"/>
              <a:t>claim</a:t>
            </a:r>
            <a:r>
              <a:rPr lang="sk-SK" sz="2000" dirty="0"/>
              <a:t> to GA </a:t>
            </a:r>
            <a:r>
              <a:rPr lang="sk-SK" sz="2000" dirty="0" err="1"/>
              <a:t>adjuster</a:t>
            </a:r>
            <a:r>
              <a:rPr lang="sk-SK" sz="2000" dirty="0"/>
              <a:t>.</a:t>
            </a:r>
          </a:p>
          <a:p>
            <a:pPr lvl="1" fontAlgn="base"/>
            <a:r>
              <a:rPr lang="sk-SK" dirty="0" err="1"/>
              <a:t>Within</a:t>
            </a:r>
            <a:r>
              <a:rPr lang="sk-SK" dirty="0"/>
              <a:t> 12 </a:t>
            </a:r>
            <a:r>
              <a:rPr lang="sk-SK" dirty="0" err="1"/>
              <a:t>months</a:t>
            </a:r>
            <a:r>
              <a:rPr lang="sk-SK" dirty="0"/>
              <a:t> </a:t>
            </a:r>
            <a:r>
              <a:rPr lang="sk-SK" dirty="0" err="1"/>
              <a:t>when</a:t>
            </a:r>
            <a:r>
              <a:rPr lang="sk-SK" dirty="0"/>
              <a:t> </a:t>
            </a:r>
            <a:r>
              <a:rPr lang="sk-SK" dirty="0" err="1"/>
              <a:t>common</a:t>
            </a:r>
            <a:r>
              <a:rPr lang="sk-SK" dirty="0"/>
              <a:t> </a:t>
            </a:r>
            <a:r>
              <a:rPr lang="sk-SK" dirty="0" err="1"/>
              <a:t>adventure</a:t>
            </a:r>
            <a:r>
              <a:rPr lang="sk-SK" dirty="0"/>
              <a:t> </a:t>
            </a:r>
            <a:r>
              <a:rPr lang="sk-SK" dirty="0" err="1"/>
              <a:t>came</a:t>
            </a:r>
            <a:r>
              <a:rPr lang="sk-SK" dirty="0"/>
              <a:t> to </a:t>
            </a:r>
            <a:r>
              <a:rPr lang="sk-SK" dirty="0" err="1"/>
              <a:t>an</a:t>
            </a:r>
            <a:r>
              <a:rPr lang="sk-SK" dirty="0"/>
              <a:t> end, </a:t>
            </a:r>
            <a:r>
              <a:rPr lang="sk-SK" dirty="0" err="1"/>
              <a:t>see</a:t>
            </a:r>
            <a:r>
              <a:rPr lang="sk-SK" dirty="0"/>
              <a:t> Rule E.</a:t>
            </a:r>
          </a:p>
          <a:p>
            <a:pPr fontAlgn="base"/>
            <a:r>
              <a:rPr lang="sk-SK" sz="2000" dirty="0"/>
              <a:t>GA </a:t>
            </a:r>
            <a:r>
              <a:rPr lang="sk-SK" sz="2000" dirty="0" err="1"/>
              <a:t>makes</a:t>
            </a:r>
            <a:r>
              <a:rPr lang="sk-SK" sz="2000" dirty="0"/>
              <a:t> </a:t>
            </a:r>
            <a:r>
              <a:rPr lang="sk-SK" sz="2000" dirty="0" err="1"/>
              <a:t>estimate</a:t>
            </a:r>
            <a:r>
              <a:rPr lang="sk-SK" sz="2000" dirty="0"/>
              <a:t> </a:t>
            </a:r>
            <a:r>
              <a:rPr lang="sk-SK" sz="2000" dirty="0" err="1"/>
              <a:t>based</a:t>
            </a:r>
            <a:r>
              <a:rPr lang="sk-SK" sz="2000" dirty="0"/>
              <a:t> on </a:t>
            </a:r>
            <a:r>
              <a:rPr lang="sk-SK" sz="2000" dirty="0" err="1"/>
              <a:t>available</a:t>
            </a:r>
            <a:r>
              <a:rPr lang="sk-SK" sz="2000" dirty="0"/>
              <a:t> </a:t>
            </a:r>
            <a:r>
              <a:rPr lang="sk-SK" sz="2000" dirty="0" err="1"/>
              <a:t>evidence</a:t>
            </a:r>
            <a:r>
              <a:rPr lang="sk-SK" sz="2000" dirty="0"/>
              <a:t> </a:t>
            </a:r>
            <a:r>
              <a:rPr lang="sk-SK" sz="2000" dirty="0" err="1"/>
              <a:t>if</a:t>
            </a:r>
            <a:r>
              <a:rPr lang="sk-SK" sz="2000" dirty="0"/>
              <a:t> no </a:t>
            </a:r>
            <a:r>
              <a:rPr lang="sk-SK" sz="2000" dirty="0" err="1"/>
              <a:t>notice</a:t>
            </a:r>
            <a:r>
              <a:rPr lang="sk-SK" sz="2000" dirty="0"/>
              <a:t> </a:t>
            </a:r>
            <a:r>
              <a:rPr lang="sk-SK" sz="2000" dirty="0" err="1"/>
              <a:t>received</a:t>
            </a:r>
            <a:r>
              <a:rPr lang="sk-SK" sz="2000" dirty="0"/>
              <a:t>.</a:t>
            </a:r>
          </a:p>
        </p:txBody>
      </p:sp>
    </p:spTree>
    <p:extLst>
      <p:ext uri="{BB962C8B-B14F-4D97-AF65-F5344CB8AC3E}">
        <p14:creationId xmlns:p14="http://schemas.microsoft.com/office/powerpoint/2010/main" val="1608628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endParaRPr lang="en-US" dirty="0"/>
          </a:p>
          <a:p>
            <a:pPr marL="0" indent="0" fontAlgn="base">
              <a:buNone/>
            </a:pPr>
            <a:r>
              <a:rPr lang="sk-SK" sz="2000" dirty="0" smtClean="0"/>
              <a:t>ADJUSTMENT PROCEDURE</a:t>
            </a:r>
          </a:p>
          <a:p>
            <a:pPr fontAlgn="base"/>
            <a:r>
              <a:rPr lang="sk-SK" sz="2000" dirty="0"/>
              <a:t>In no </a:t>
            </a:r>
            <a:r>
              <a:rPr lang="sk-SK" sz="2000" dirty="0" err="1"/>
              <a:t>express</a:t>
            </a:r>
            <a:r>
              <a:rPr lang="sk-SK" sz="2000" dirty="0"/>
              <a:t> </a:t>
            </a:r>
            <a:r>
              <a:rPr lang="sk-SK" sz="2000" dirty="0" err="1"/>
              <a:t>clause</a:t>
            </a:r>
            <a:r>
              <a:rPr lang="sk-SK" sz="2000" dirty="0"/>
              <a:t> to </a:t>
            </a:r>
            <a:r>
              <a:rPr lang="sk-SK" sz="2000" dirty="0" err="1"/>
              <a:t>the</a:t>
            </a:r>
            <a:r>
              <a:rPr lang="sk-SK" sz="2000" dirty="0"/>
              <a:t> </a:t>
            </a:r>
            <a:r>
              <a:rPr lang="sk-SK" sz="2000" dirty="0" err="1"/>
              <a:t>contrary</a:t>
            </a:r>
            <a:r>
              <a:rPr lang="sk-SK" sz="2000" dirty="0"/>
              <a:t>, GA </a:t>
            </a:r>
            <a:r>
              <a:rPr lang="sk-SK" sz="2000" dirty="0" err="1"/>
              <a:t>adjusted</a:t>
            </a:r>
            <a:r>
              <a:rPr lang="sk-SK" sz="2000" dirty="0"/>
              <a:t> </a:t>
            </a:r>
            <a:r>
              <a:rPr lang="sk-SK" sz="2000" dirty="0" err="1"/>
              <a:t>based</a:t>
            </a:r>
            <a:r>
              <a:rPr lang="sk-SK" sz="2000" dirty="0"/>
              <a:t> on (</a:t>
            </a:r>
            <a:r>
              <a:rPr lang="sk-SK" sz="2000" dirty="0" err="1"/>
              <a:t>local</a:t>
            </a:r>
            <a:r>
              <a:rPr lang="sk-SK" sz="2000" dirty="0"/>
              <a:t>) </a:t>
            </a:r>
            <a:r>
              <a:rPr lang="sk-SK" sz="2000" dirty="0" err="1"/>
              <a:t>laws</a:t>
            </a:r>
            <a:r>
              <a:rPr lang="sk-SK" sz="2000" dirty="0"/>
              <a:t> at </a:t>
            </a:r>
            <a:r>
              <a:rPr lang="sk-SK" sz="2000" dirty="0" err="1"/>
              <a:t>place</a:t>
            </a:r>
            <a:r>
              <a:rPr lang="sk-SK" sz="2000" dirty="0"/>
              <a:t> </a:t>
            </a:r>
            <a:r>
              <a:rPr lang="sk-SK" sz="2000" dirty="0" err="1"/>
              <a:t>where</a:t>
            </a:r>
            <a:r>
              <a:rPr lang="sk-SK" sz="2000" dirty="0"/>
              <a:t> </a:t>
            </a:r>
            <a:r>
              <a:rPr lang="sk-SK" sz="2000" dirty="0" err="1"/>
              <a:t>common</a:t>
            </a:r>
            <a:r>
              <a:rPr lang="sk-SK" sz="2000" dirty="0"/>
              <a:t> </a:t>
            </a:r>
            <a:r>
              <a:rPr lang="sk-SK" sz="2000" dirty="0" err="1"/>
              <a:t>adventure</a:t>
            </a:r>
            <a:r>
              <a:rPr lang="sk-SK" sz="2000" dirty="0"/>
              <a:t> </a:t>
            </a:r>
            <a:r>
              <a:rPr lang="sk-SK" sz="2000" dirty="0" err="1"/>
              <a:t>terminates</a:t>
            </a:r>
            <a:r>
              <a:rPr lang="sk-SK" sz="2000" dirty="0"/>
              <a:t>, </a:t>
            </a:r>
            <a:r>
              <a:rPr lang="sk-SK" sz="2000" dirty="0" err="1"/>
              <a:t>see</a:t>
            </a:r>
            <a:r>
              <a:rPr lang="sk-SK" sz="2000" dirty="0"/>
              <a:t> Rule G.</a:t>
            </a:r>
          </a:p>
          <a:p>
            <a:pPr fontAlgn="base"/>
            <a:r>
              <a:rPr lang="sk-SK" sz="2000" dirty="0" err="1"/>
              <a:t>Calculation</a:t>
            </a:r>
            <a:r>
              <a:rPr lang="sk-SK" sz="2000" dirty="0"/>
              <a:t> </a:t>
            </a:r>
            <a:r>
              <a:rPr lang="sk-SK" sz="2000" dirty="0" err="1"/>
              <a:t>made</a:t>
            </a:r>
            <a:r>
              <a:rPr lang="sk-SK" sz="2000" dirty="0"/>
              <a:t> on: </a:t>
            </a:r>
            <a:r>
              <a:rPr lang="sk-SK" sz="2000" dirty="0" err="1"/>
              <a:t>Value</a:t>
            </a:r>
            <a:r>
              <a:rPr lang="sk-SK" sz="2000" dirty="0"/>
              <a:t> of </a:t>
            </a:r>
            <a:r>
              <a:rPr lang="sk-SK" sz="2000" dirty="0" err="1"/>
              <a:t>sacrificed</a:t>
            </a:r>
            <a:r>
              <a:rPr lang="sk-SK" sz="2000" dirty="0"/>
              <a:t> </a:t>
            </a:r>
            <a:r>
              <a:rPr lang="sk-SK" sz="2000" dirty="0" err="1"/>
              <a:t>property</a:t>
            </a:r>
            <a:r>
              <a:rPr lang="sk-SK" sz="2000" dirty="0"/>
              <a:t>, and </a:t>
            </a:r>
            <a:r>
              <a:rPr lang="sk-SK" sz="2000" dirty="0" err="1"/>
              <a:t>Contributory</a:t>
            </a:r>
            <a:r>
              <a:rPr lang="sk-SK" sz="2000" dirty="0"/>
              <a:t> </a:t>
            </a:r>
            <a:r>
              <a:rPr lang="sk-SK" sz="2000" dirty="0" err="1"/>
              <a:t>Values</a:t>
            </a:r>
            <a:endParaRPr lang="sk-SK" sz="2000" dirty="0"/>
          </a:p>
          <a:p>
            <a:pPr lvl="1" fontAlgn="base"/>
            <a:r>
              <a:rPr lang="sk-SK" dirty="0" err="1"/>
              <a:t>Based</a:t>
            </a:r>
            <a:r>
              <a:rPr lang="sk-SK" dirty="0"/>
              <a:t> on </a:t>
            </a:r>
            <a:r>
              <a:rPr lang="sk-SK" dirty="0" err="1"/>
              <a:t>value</a:t>
            </a:r>
            <a:r>
              <a:rPr lang="sk-SK" dirty="0"/>
              <a:t> at </a:t>
            </a:r>
            <a:r>
              <a:rPr lang="sk-SK" dirty="0" err="1"/>
              <a:t>date</a:t>
            </a:r>
            <a:r>
              <a:rPr lang="sk-SK" dirty="0"/>
              <a:t> of </a:t>
            </a:r>
            <a:r>
              <a:rPr lang="sk-SK" dirty="0" err="1"/>
              <a:t>discharge</a:t>
            </a:r>
            <a:r>
              <a:rPr lang="sk-SK" dirty="0"/>
              <a:t> at port of </a:t>
            </a:r>
            <a:r>
              <a:rPr lang="sk-SK" dirty="0" err="1"/>
              <a:t>destination</a:t>
            </a:r>
            <a:r>
              <a:rPr lang="sk-SK" dirty="0"/>
              <a:t>, OR</a:t>
            </a:r>
          </a:p>
          <a:p>
            <a:pPr lvl="1" fontAlgn="base"/>
            <a:r>
              <a:rPr lang="sk-SK" dirty="0" err="1"/>
              <a:t>Date</a:t>
            </a:r>
            <a:r>
              <a:rPr lang="sk-SK" dirty="0"/>
              <a:t> at </a:t>
            </a:r>
            <a:r>
              <a:rPr lang="sk-SK" dirty="0" err="1"/>
              <a:t>which</a:t>
            </a:r>
            <a:r>
              <a:rPr lang="sk-SK" dirty="0"/>
              <a:t> </a:t>
            </a:r>
            <a:r>
              <a:rPr lang="sk-SK" dirty="0" err="1"/>
              <a:t>the</a:t>
            </a:r>
            <a:r>
              <a:rPr lang="sk-SK" dirty="0"/>
              <a:t> </a:t>
            </a:r>
            <a:r>
              <a:rPr lang="sk-SK" dirty="0" err="1"/>
              <a:t>voyage</a:t>
            </a:r>
            <a:r>
              <a:rPr lang="sk-SK" dirty="0"/>
              <a:t> </a:t>
            </a:r>
            <a:r>
              <a:rPr lang="sk-SK" dirty="0" err="1"/>
              <a:t>was</a:t>
            </a:r>
            <a:r>
              <a:rPr lang="sk-SK" dirty="0"/>
              <a:t> </a:t>
            </a:r>
            <a:r>
              <a:rPr lang="sk-SK" dirty="0" err="1"/>
              <a:t>interrupted</a:t>
            </a:r>
            <a:r>
              <a:rPr lang="sk-SK" dirty="0"/>
              <a:t>.</a:t>
            </a:r>
          </a:p>
        </p:txBody>
      </p:sp>
    </p:spTree>
    <p:extLst>
      <p:ext uri="{BB962C8B-B14F-4D97-AF65-F5344CB8AC3E}">
        <p14:creationId xmlns:p14="http://schemas.microsoft.com/office/powerpoint/2010/main" val="916988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 - DOCUMENTATION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sz="2000" dirty="0"/>
              <a:t>Docs and info from port of refuge:</a:t>
            </a:r>
          </a:p>
          <a:p>
            <a:pPr lvl="1" fontAlgn="base"/>
            <a:r>
              <a:rPr lang="en-US" dirty="0"/>
              <a:t>Log extracts</a:t>
            </a:r>
          </a:p>
          <a:p>
            <a:pPr lvl="1" fontAlgn="base"/>
            <a:r>
              <a:rPr lang="en-US" dirty="0"/>
              <a:t>Survey reports</a:t>
            </a:r>
          </a:p>
          <a:p>
            <a:pPr lvl="1" fontAlgn="base"/>
            <a:r>
              <a:rPr lang="en-US" dirty="0"/>
              <a:t>Details of repair</a:t>
            </a:r>
          </a:p>
          <a:p>
            <a:pPr lvl="1" fontAlgn="base"/>
            <a:r>
              <a:rPr lang="en-US" dirty="0"/>
              <a:t>Daily maintenance rates</a:t>
            </a:r>
          </a:p>
          <a:p>
            <a:pPr lvl="1" fontAlgn="base"/>
            <a:r>
              <a:rPr lang="en-US" dirty="0"/>
              <a:t>Shifting of cargo</a:t>
            </a:r>
          </a:p>
          <a:p>
            <a:pPr fontAlgn="base"/>
            <a:r>
              <a:rPr lang="en-US" sz="2000" dirty="0"/>
              <a:t>Docs from a ship on fire:</a:t>
            </a:r>
          </a:p>
          <a:p>
            <a:pPr lvl="1" fontAlgn="base"/>
            <a:r>
              <a:rPr lang="en-US" dirty="0"/>
              <a:t>Survey report on extent of fire and extinguishment process</a:t>
            </a:r>
          </a:p>
          <a:p>
            <a:pPr lvl="1" fontAlgn="base"/>
            <a:r>
              <a:rPr lang="en-US" dirty="0"/>
              <a:t>Accounts for repair, and fire-fighting costs</a:t>
            </a:r>
          </a:p>
          <a:p>
            <a:endParaRPr lang="en-US" dirty="0"/>
          </a:p>
        </p:txBody>
      </p:sp>
    </p:spTree>
    <p:extLst>
      <p:ext uri="{BB962C8B-B14F-4D97-AF65-F5344CB8AC3E}">
        <p14:creationId xmlns:p14="http://schemas.microsoft.com/office/powerpoint/2010/main" val="1489640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THE SHIP</a:t>
            </a:r>
            <a:endParaRPr lang="en-US" dirty="0"/>
          </a:p>
          <a:p>
            <a:r>
              <a:rPr lang="en-US" dirty="0"/>
              <a:t>Rendering salvage services to hovercraft are the doing so for ships, see </a:t>
            </a:r>
            <a:r>
              <a:rPr lang="en-US" i="1" dirty="0"/>
              <a:t>Article 8</a:t>
            </a:r>
            <a:r>
              <a:rPr lang="en-US" dirty="0"/>
              <a:t> of the </a:t>
            </a:r>
            <a:r>
              <a:rPr lang="en-US" i="1" dirty="0"/>
              <a:t>Hovercraft (Application of Enactments) Order 1972</a:t>
            </a:r>
            <a:r>
              <a:rPr lang="en-US" dirty="0"/>
              <a:t>.</a:t>
            </a:r>
          </a:p>
          <a:p>
            <a:endParaRPr lang="en-US" dirty="0"/>
          </a:p>
        </p:txBody>
      </p:sp>
    </p:spTree>
    <p:extLst>
      <p:ext uri="{BB962C8B-B14F-4D97-AF65-F5344CB8AC3E}">
        <p14:creationId xmlns:p14="http://schemas.microsoft.com/office/powerpoint/2010/main" val="1021223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 - DOCUMENTATION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sz="2000" dirty="0"/>
              <a:t>Docs where ship runs aground:</a:t>
            </a:r>
          </a:p>
          <a:p>
            <a:pPr lvl="1" fontAlgn="base"/>
            <a:r>
              <a:rPr lang="en-US" dirty="0"/>
              <a:t>Survey report: Damage caused by grounding, and damage cause by refloating</a:t>
            </a:r>
          </a:p>
          <a:p>
            <a:pPr lvl="1" fontAlgn="base"/>
            <a:r>
              <a:rPr lang="en-US" dirty="0"/>
              <a:t>Accounts for repair and </a:t>
            </a:r>
            <a:r>
              <a:rPr lang="en-US" dirty="0" err="1"/>
              <a:t>lighterage</a:t>
            </a:r>
            <a:r>
              <a:rPr lang="en-US" dirty="0"/>
              <a:t>.</a:t>
            </a:r>
          </a:p>
          <a:p>
            <a:pPr lvl="1" fontAlgn="base"/>
            <a:r>
              <a:rPr lang="en-US" dirty="0"/>
              <a:t>Copy of towage / salvage contracts (if any).</a:t>
            </a:r>
          </a:p>
          <a:p>
            <a:pPr fontAlgn="base"/>
            <a:r>
              <a:rPr lang="en-US" sz="2000" dirty="0"/>
              <a:t>Docs relating to the cargo:</a:t>
            </a:r>
          </a:p>
          <a:p>
            <a:pPr lvl="1" fontAlgn="base"/>
            <a:r>
              <a:rPr lang="en-US" dirty="0"/>
              <a:t>Bill of lading (full copy)</a:t>
            </a:r>
          </a:p>
          <a:p>
            <a:pPr lvl="1" fontAlgn="base"/>
            <a:r>
              <a:rPr lang="en-US" dirty="0"/>
              <a:t>Cargo manifest (at time of casualty)</a:t>
            </a:r>
          </a:p>
          <a:p>
            <a:pPr lvl="1" fontAlgn="base"/>
            <a:r>
              <a:rPr lang="en-US" dirty="0"/>
              <a:t>Out-Turn cargo details (</a:t>
            </a:r>
            <a:r>
              <a:rPr lang="en-US" dirty="0" err="1"/>
              <a:t>i.e</a:t>
            </a:r>
            <a:r>
              <a:rPr lang="en-US" dirty="0"/>
              <a:t> cargo delivered)</a:t>
            </a:r>
          </a:p>
          <a:p>
            <a:pPr lvl="1" fontAlgn="base"/>
            <a:r>
              <a:rPr lang="en-US" dirty="0"/>
              <a:t>Security docs, or deposit </a:t>
            </a:r>
            <a:r>
              <a:rPr lang="en-US" dirty="0" err="1"/>
              <a:t>recepits</a:t>
            </a:r>
            <a:endParaRPr lang="en-US" dirty="0"/>
          </a:p>
          <a:p>
            <a:endParaRPr lang="en-US" dirty="0"/>
          </a:p>
        </p:txBody>
      </p:sp>
    </p:spTree>
    <p:extLst>
      <p:ext uri="{BB962C8B-B14F-4D97-AF65-F5344CB8AC3E}">
        <p14:creationId xmlns:p14="http://schemas.microsoft.com/office/powerpoint/2010/main" val="958621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 - SECURITY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sz="2000" dirty="0"/>
              <a:t>Consultation with GA Adjuster.</a:t>
            </a:r>
          </a:p>
          <a:p>
            <a:pPr fontAlgn="base"/>
            <a:r>
              <a:rPr lang="en-US" sz="2000" dirty="0"/>
              <a:t>Size of GA claim is an important factor.</a:t>
            </a:r>
          </a:p>
          <a:p>
            <a:pPr fontAlgn="base"/>
            <a:r>
              <a:rPr lang="en-US" sz="2000" dirty="0" err="1"/>
              <a:t>Shipowner</a:t>
            </a:r>
            <a:r>
              <a:rPr lang="en-US" sz="2000" dirty="0"/>
              <a:t> advised on how to proceed.</a:t>
            </a:r>
          </a:p>
          <a:p>
            <a:pPr fontAlgn="base"/>
            <a:r>
              <a:rPr lang="en-US" sz="2000" dirty="0"/>
              <a:t>Security normally in Lloyd’s Form Average Bond, together with:</a:t>
            </a:r>
          </a:p>
          <a:p>
            <a:pPr lvl="1" fontAlgn="base"/>
            <a:r>
              <a:rPr lang="en-US" dirty="0"/>
              <a:t>Cash deposits, OR</a:t>
            </a:r>
          </a:p>
          <a:p>
            <a:pPr lvl="1" fontAlgn="base"/>
            <a:r>
              <a:rPr lang="en-US" dirty="0"/>
              <a:t>Satisfactory guarantees by underwriters (in lieu of the deposits)</a:t>
            </a:r>
          </a:p>
          <a:p>
            <a:endParaRPr lang="en-US" dirty="0"/>
          </a:p>
        </p:txBody>
      </p:sp>
    </p:spTree>
    <p:extLst>
      <p:ext uri="{BB962C8B-B14F-4D97-AF65-F5344CB8AC3E}">
        <p14:creationId xmlns:p14="http://schemas.microsoft.com/office/powerpoint/2010/main" val="1134676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 - SECURITY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sz="2000" dirty="0"/>
              <a:t>Consultation with GA Adjuster.</a:t>
            </a:r>
          </a:p>
          <a:p>
            <a:pPr fontAlgn="base"/>
            <a:r>
              <a:rPr lang="en-US" sz="2000" dirty="0"/>
              <a:t>Size of GA claim is an important factor.</a:t>
            </a:r>
          </a:p>
          <a:p>
            <a:pPr fontAlgn="base"/>
            <a:r>
              <a:rPr lang="en-US" sz="2000" dirty="0" err="1"/>
              <a:t>Shipowner</a:t>
            </a:r>
            <a:r>
              <a:rPr lang="en-US" sz="2000" dirty="0"/>
              <a:t> advised on how to proceed.</a:t>
            </a:r>
          </a:p>
          <a:p>
            <a:pPr fontAlgn="base"/>
            <a:r>
              <a:rPr lang="en-US" sz="2000" dirty="0"/>
              <a:t>Security normally in Lloyd’s Form Average Bond, together with:</a:t>
            </a:r>
          </a:p>
          <a:p>
            <a:pPr lvl="1" fontAlgn="base"/>
            <a:r>
              <a:rPr lang="en-US" dirty="0"/>
              <a:t>Cash deposits, OR</a:t>
            </a:r>
          </a:p>
          <a:p>
            <a:pPr lvl="1" fontAlgn="base"/>
            <a:r>
              <a:rPr lang="en-US"/>
              <a:t>Satisfactory guarantees by underwriters (in lieu of the deposits)</a:t>
            </a:r>
          </a:p>
          <a:p>
            <a:endParaRPr lang="en-US" dirty="0"/>
          </a:p>
        </p:txBody>
      </p:sp>
    </p:spTree>
    <p:extLst>
      <p:ext uri="{BB962C8B-B14F-4D97-AF65-F5344CB8AC3E}">
        <p14:creationId xmlns:p14="http://schemas.microsoft.com/office/powerpoint/2010/main" val="1689293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48394"/>
            <a:ext cx="8991600" cy="756506"/>
          </a:xfrm>
        </p:spPr>
        <p:txBody>
          <a:bodyPr>
            <a:normAutofit fontScale="90000"/>
          </a:bodyPr>
          <a:lstStyle/>
          <a:p>
            <a:r>
              <a:rPr lang="en-US" dirty="0" smtClean="0"/>
              <a:t>GA BOND SAMPLE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485899"/>
            <a:ext cx="8991600" cy="4953001"/>
          </a:xfrm>
          <a:prstGeom prst="rect">
            <a:avLst/>
          </a:prstGeom>
        </p:spPr>
      </p:pic>
    </p:spTree>
    <p:extLst>
      <p:ext uri="{BB962C8B-B14F-4D97-AF65-F5344CB8AC3E}">
        <p14:creationId xmlns:p14="http://schemas.microsoft.com/office/powerpoint/2010/main" val="66826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48394"/>
            <a:ext cx="8991600" cy="756506"/>
          </a:xfrm>
        </p:spPr>
        <p:txBody>
          <a:bodyPr>
            <a:normAutofit fontScale="90000"/>
          </a:bodyPr>
          <a:lstStyle/>
          <a:p>
            <a:r>
              <a:rPr lang="en-US" dirty="0" smtClean="0"/>
              <a:t>GA BOND SAMPLE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543049"/>
            <a:ext cx="8991600" cy="4914901"/>
          </a:xfrm>
          <a:prstGeom prst="rect">
            <a:avLst/>
          </a:prstGeom>
        </p:spPr>
      </p:pic>
    </p:spTree>
    <p:extLst>
      <p:ext uri="{BB962C8B-B14F-4D97-AF65-F5344CB8AC3E}">
        <p14:creationId xmlns:p14="http://schemas.microsoft.com/office/powerpoint/2010/main" val="8313238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 - SECURITY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sz="2000" dirty="0" err="1"/>
              <a:t>Shipowner</a:t>
            </a:r>
            <a:r>
              <a:rPr lang="en-US" sz="2000" dirty="0"/>
              <a:t> releases the cargo after getting security guarantees.</a:t>
            </a:r>
          </a:p>
          <a:p>
            <a:pPr lvl="1" fontAlgn="base"/>
            <a:r>
              <a:rPr lang="en-US" dirty="0"/>
              <a:t>Loss of possessory lien over the cargo.</a:t>
            </a:r>
          </a:p>
          <a:p>
            <a:pPr fontAlgn="base"/>
            <a:r>
              <a:rPr lang="en-US" sz="2000" dirty="0"/>
              <a:t>If security is not forthcoming, </a:t>
            </a:r>
            <a:r>
              <a:rPr lang="en-US" sz="2000" dirty="0" err="1"/>
              <a:t>shipowner</a:t>
            </a:r>
            <a:r>
              <a:rPr lang="en-US" sz="2000" dirty="0"/>
              <a:t> has lien to hold all goods on board to secure proportion of GA by each cargo owner, see </a:t>
            </a:r>
            <a:r>
              <a:rPr lang="en-US" sz="2000" i="1" dirty="0"/>
              <a:t>The Lehmann Timber </a:t>
            </a:r>
            <a:r>
              <a:rPr lang="en-US" sz="2000" dirty="0"/>
              <a:t>[2013] 2 Lloyd’s Rep.541 (reasonable for </a:t>
            </a:r>
            <a:r>
              <a:rPr lang="en-US" sz="2000" dirty="0" err="1"/>
              <a:t>shipowner</a:t>
            </a:r>
            <a:r>
              <a:rPr lang="en-US" sz="2000" dirty="0"/>
              <a:t> to insist on an average bond from cargo interest even though their own insurers had provided a guarantee).</a:t>
            </a:r>
          </a:p>
          <a:p>
            <a:endParaRPr lang="en-US" dirty="0"/>
          </a:p>
        </p:txBody>
      </p:sp>
    </p:spTree>
    <p:extLst>
      <p:ext uri="{BB962C8B-B14F-4D97-AF65-F5344CB8AC3E}">
        <p14:creationId xmlns:p14="http://schemas.microsoft.com/office/powerpoint/2010/main" val="2038372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AVERAGE </a:t>
            </a:r>
            <a:r>
              <a:rPr lang="mr-IN" dirty="0" smtClean="0"/>
              <a:t>–</a:t>
            </a:r>
            <a:r>
              <a:rPr lang="en-US" dirty="0" smtClean="0"/>
              <a:t> GA IN THE ADMIRALTY COURT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sz="2000" dirty="0"/>
              <a:t>Section 24(b) of the Court of Judicature Act 1964</a:t>
            </a:r>
          </a:p>
          <a:p>
            <a:pPr lvl="1" fontAlgn="base"/>
            <a:r>
              <a:rPr lang="en-US" dirty="0"/>
              <a:t>Sections 20 to 24 of the Supreme Courts Act 1981</a:t>
            </a:r>
          </a:p>
          <a:p>
            <a:pPr lvl="1" fontAlgn="base"/>
            <a:r>
              <a:rPr lang="en-US" i="1" dirty="0"/>
              <a:t>In rem</a:t>
            </a:r>
            <a:r>
              <a:rPr lang="en-US" dirty="0"/>
              <a:t> action for GA claims under Section 20(2).</a:t>
            </a:r>
            <a:endParaRPr lang="en-US" i="1" dirty="0"/>
          </a:p>
        </p:txBody>
      </p:sp>
    </p:spTree>
    <p:extLst>
      <p:ext uri="{BB962C8B-B14F-4D97-AF65-F5344CB8AC3E}">
        <p14:creationId xmlns:p14="http://schemas.microsoft.com/office/powerpoint/2010/main" val="112759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50800" dist="50800" dir="5400000" algn="ctr" rotWithShape="0">
              <a:srgbClr val="000000">
                <a:alpha val="0"/>
              </a:srgbClr>
            </a:outerShdw>
          </a:effectLst>
        </p:spPr>
      </p:pic>
      <p:sp>
        <p:nvSpPr>
          <p:cNvPr id="2" name="Title 1"/>
          <p:cNvSpPr>
            <a:spLocks noGrp="1"/>
          </p:cNvSpPr>
          <p:nvPr>
            <p:ph type="ctrTitle"/>
          </p:nvPr>
        </p:nvSpPr>
        <p:spPr>
          <a:xfrm>
            <a:off x="1485900" y="2247901"/>
            <a:ext cx="9429749" cy="1054100"/>
          </a:xfrm>
          <a:solidFill>
            <a:srgbClr val="FFFFFF">
              <a:alpha val="32000"/>
            </a:srgbClr>
          </a:solidFill>
          <a:ln>
            <a:noFill/>
          </a:ln>
        </p:spPr>
        <p:txBody>
          <a:bodyPr>
            <a:normAutofit fontScale="90000"/>
          </a:bodyPr>
          <a:lstStyle/>
          <a:p>
            <a:r>
              <a:rPr lang="en-US" smtClean="0"/>
              <a:t>Problem question on general average and salvage</a:t>
            </a:r>
            <a:endParaRPr lang="en-US" dirty="0"/>
          </a:p>
        </p:txBody>
      </p:sp>
    </p:spTree>
    <p:extLst>
      <p:ext uri="{BB962C8B-B14F-4D97-AF65-F5344CB8AC3E}">
        <p14:creationId xmlns:p14="http://schemas.microsoft.com/office/powerpoint/2010/main" val="1897970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847850"/>
            <a:ext cx="8991600" cy="3276600"/>
          </a:xfrm>
        </p:spPr>
        <p:txBody>
          <a:bodyPr>
            <a:normAutofit/>
          </a:bodyPr>
          <a:lstStyle/>
          <a:p>
            <a:r>
              <a:rPr lang="en-US" dirty="0" smtClean="0"/>
              <a:t>The adventures of the </a:t>
            </a:r>
            <a:r>
              <a:rPr lang="en-US" dirty="0" err="1" smtClean="0"/>
              <a:t>m.v</a:t>
            </a:r>
            <a:r>
              <a:rPr lang="en-US" dirty="0" smtClean="0"/>
              <a:t>. </a:t>
            </a:r>
            <a:r>
              <a:rPr lang="en-US" dirty="0" err="1" smtClean="0"/>
              <a:t>wancheek</a:t>
            </a:r>
            <a:r>
              <a:rPr lang="en-US" dirty="0" smtClean="0"/>
              <a:t/>
            </a:r>
            <a:br>
              <a:rPr lang="en-US" dirty="0" smtClean="0"/>
            </a:br>
            <a:r>
              <a:rPr lang="en-US" dirty="0"/>
              <a:t/>
            </a:r>
            <a:br>
              <a:rPr lang="en-US" dirty="0"/>
            </a:br>
            <a:r>
              <a:rPr lang="en-US" dirty="0" smtClean="0"/>
              <a:t>5,000 </a:t>
            </a:r>
            <a:r>
              <a:rPr lang="en-US" dirty="0" err="1" smtClean="0"/>
              <a:t>teu</a:t>
            </a:r>
            <a:r>
              <a:rPr lang="en-US" dirty="0" smtClean="0"/>
              <a:t> container vessel</a:t>
            </a:r>
            <a:endParaRPr lang="en-US" dirty="0"/>
          </a:p>
        </p:txBody>
      </p:sp>
    </p:spTree>
    <p:extLst>
      <p:ext uri="{BB962C8B-B14F-4D97-AF65-F5344CB8AC3E}">
        <p14:creationId xmlns:p14="http://schemas.microsoft.com/office/powerpoint/2010/main" val="20627220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July 2018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dirty="0"/>
              <a:t>Starts plying the liner route between Port of </a:t>
            </a:r>
            <a:r>
              <a:rPr lang="en-US" dirty="0" err="1"/>
              <a:t>Tanjung</a:t>
            </a:r>
            <a:r>
              <a:rPr lang="en-US" dirty="0"/>
              <a:t> </a:t>
            </a:r>
            <a:r>
              <a:rPr lang="en-US" dirty="0" err="1"/>
              <a:t>Pelepas</a:t>
            </a:r>
            <a:r>
              <a:rPr lang="en-US" dirty="0"/>
              <a:t> and Port of Shanghai.</a:t>
            </a:r>
          </a:p>
          <a:p>
            <a:pPr fontAlgn="base"/>
            <a:r>
              <a:rPr lang="en-US" dirty="0"/>
              <a:t>2713 nm, </a:t>
            </a:r>
            <a:r>
              <a:rPr lang="en-US" dirty="0" err="1"/>
              <a:t>approx</a:t>
            </a:r>
            <a:r>
              <a:rPr lang="en-US" dirty="0"/>
              <a:t> 7.1 sailing days at 16 knots.</a:t>
            </a:r>
          </a:p>
          <a:p>
            <a:pPr fontAlgn="base"/>
            <a:r>
              <a:rPr lang="en-US" dirty="0"/>
              <a:t>Severe weather warning off the east coast of Taiwan.</a:t>
            </a:r>
          </a:p>
          <a:p>
            <a:pPr fontAlgn="base"/>
            <a:endParaRPr lang="en-US" i="1" dirty="0"/>
          </a:p>
        </p:txBody>
      </p:sp>
    </p:spTree>
    <p:extLst>
      <p:ext uri="{BB962C8B-B14F-4D97-AF65-F5344CB8AC3E}">
        <p14:creationId xmlns:p14="http://schemas.microsoft.com/office/powerpoint/2010/main" val="1197346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THE SHIPS APPAREL</a:t>
            </a:r>
          </a:p>
          <a:p>
            <a:pPr fontAlgn="base"/>
            <a:r>
              <a:rPr lang="en-US" sz="2000" dirty="0"/>
              <a:t>Never defined judicially.</a:t>
            </a:r>
          </a:p>
          <a:p>
            <a:pPr fontAlgn="base"/>
            <a:r>
              <a:rPr lang="en-US" sz="2000" dirty="0"/>
              <a:t>Probably relates to property associated with a ship other than the hull, machinery, stores and cargo, e.g. navigational equipment, tackle, furnishings, life boats and the like, see Thomas, </a:t>
            </a:r>
            <a:r>
              <a:rPr lang="en-US" sz="2000" i="1" dirty="0"/>
              <a:t>Maritime Liens</a:t>
            </a:r>
            <a:r>
              <a:rPr lang="en-US" sz="2000" dirty="0"/>
              <a:t>, at pp.156-157, para.278</a:t>
            </a:r>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1433595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err="1" smtClean="0"/>
              <a:t>july</a:t>
            </a:r>
            <a:r>
              <a:rPr lang="en-US" dirty="0" smtClean="0"/>
              <a:t> 2018 - morning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dirty="0"/>
              <a:t>Encounters severe gale, Force 9 on Beaufort Scale.</a:t>
            </a:r>
          </a:p>
          <a:p>
            <a:pPr fontAlgn="base"/>
            <a:r>
              <a:rPr lang="en-US" dirty="0"/>
              <a:t>Wind speed 47 knots.</a:t>
            </a:r>
          </a:p>
          <a:p>
            <a:pPr fontAlgn="base"/>
            <a:r>
              <a:rPr lang="en-US" dirty="0"/>
              <a:t>32 </a:t>
            </a:r>
            <a:r>
              <a:rPr lang="en-US" dirty="0" err="1"/>
              <a:t>ft</a:t>
            </a:r>
            <a:r>
              <a:rPr lang="en-US" dirty="0"/>
              <a:t> waves.</a:t>
            </a:r>
          </a:p>
          <a:p>
            <a:pPr fontAlgn="base"/>
            <a:r>
              <a:rPr lang="en-US" dirty="0"/>
              <a:t>Ship suffers some minor structural damage.</a:t>
            </a:r>
          </a:p>
          <a:p>
            <a:pPr fontAlgn="base"/>
            <a:endParaRPr lang="en-US" i="1" dirty="0"/>
          </a:p>
        </p:txBody>
      </p:sp>
    </p:spTree>
    <p:extLst>
      <p:ext uri="{BB962C8B-B14F-4D97-AF65-F5344CB8AC3E}">
        <p14:creationId xmlns:p14="http://schemas.microsoft.com/office/powerpoint/2010/main" val="156569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err="1" smtClean="0"/>
              <a:t>july</a:t>
            </a:r>
            <a:r>
              <a:rPr lang="en-US" dirty="0" smtClean="0"/>
              <a:t> 2018 - evening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dirty="0"/>
              <a:t>Escalation to a storm, Force 10 on Beaufort Scale.</a:t>
            </a:r>
          </a:p>
          <a:p>
            <a:pPr fontAlgn="base"/>
            <a:r>
              <a:rPr lang="en-US" dirty="0"/>
              <a:t>Wind speed 55 knots.</a:t>
            </a:r>
          </a:p>
          <a:p>
            <a:pPr fontAlgn="base"/>
            <a:r>
              <a:rPr lang="en-US" dirty="0"/>
              <a:t>41 </a:t>
            </a:r>
            <a:r>
              <a:rPr lang="en-US" dirty="0" err="1"/>
              <a:t>ft</a:t>
            </a:r>
            <a:r>
              <a:rPr lang="en-US" dirty="0"/>
              <a:t> waves.</a:t>
            </a:r>
          </a:p>
          <a:p>
            <a:pPr fontAlgn="base"/>
            <a:r>
              <a:rPr lang="en-US" dirty="0"/>
              <a:t>Ship suffers even more damage.</a:t>
            </a:r>
          </a:p>
          <a:p>
            <a:pPr fontAlgn="base"/>
            <a:endParaRPr lang="en-US" i="1" dirty="0"/>
          </a:p>
        </p:txBody>
      </p:sp>
    </p:spTree>
    <p:extLst>
      <p:ext uri="{BB962C8B-B14F-4D97-AF65-F5344CB8AC3E}">
        <p14:creationId xmlns:p14="http://schemas.microsoft.com/office/powerpoint/2010/main" val="427588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a:t>
            </a:r>
            <a:r>
              <a:rPr lang="en-US" dirty="0" err="1" smtClean="0"/>
              <a:t>july</a:t>
            </a:r>
            <a:r>
              <a:rPr lang="en-US" dirty="0" smtClean="0"/>
              <a:t> 2018 - morning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dirty="0"/>
              <a:t>Rapid escalation to Force 12 on Beaufort Scale, Hurricane Force.</a:t>
            </a:r>
          </a:p>
          <a:p>
            <a:pPr fontAlgn="base"/>
            <a:r>
              <a:rPr lang="en-US" dirty="0"/>
              <a:t>Wind speed at 65 knots.</a:t>
            </a:r>
          </a:p>
          <a:p>
            <a:pPr fontAlgn="base"/>
            <a:r>
              <a:rPr lang="en-US" dirty="0"/>
              <a:t>Ship starts to experience stability problems.</a:t>
            </a:r>
          </a:p>
          <a:p>
            <a:endParaRPr lang="en-US" i="1" dirty="0"/>
          </a:p>
        </p:txBody>
      </p:sp>
    </p:spTree>
    <p:extLst>
      <p:ext uri="{BB962C8B-B14F-4D97-AF65-F5344CB8AC3E}">
        <p14:creationId xmlns:p14="http://schemas.microsoft.com/office/powerpoint/2010/main" val="937830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a:t>
            </a:r>
            <a:r>
              <a:rPr lang="en-US" dirty="0" err="1" smtClean="0"/>
              <a:t>july</a:t>
            </a:r>
            <a:r>
              <a:rPr lang="en-US" dirty="0" smtClean="0"/>
              <a:t> 2018 - evening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dirty="0"/>
              <a:t>The ship passes through the hurricane.</a:t>
            </a:r>
          </a:p>
          <a:p>
            <a:pPr fontAlgn="base"/>
            <a:r>
              <a:rPr lang="en-US" dirty="0"/>
              <a:t>Captain Gong makes decision to sail to Port of Kaohsiung for repairs.</a:t>
            </a:r>
          </a:p>
          <a:p>
            <a:pPr fontAlgn="base"/>
            <a:endParaRPr lang="en-US" dirty="0"/>
          </a:p>
          <a:p>
            <a:endParaRPr lang="en-US" i="1" dirty="0"/>
          </a:p>
        </p:txBody>
      </p:sp>
    </p:spTree>
    <p:extLst>
      <p:ext uri="{BB962C8B-B14F-4D97-AF65-F5344CB8AC3E}">
        <p14:creationId xmlns:p14="http://schemas.microsoft.com/office/powerpoint/2010/main" val="21698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err="1" smtClean="0"/>
              <a:t>july</a:t>
            </a:r>
            <a:r>
              <a:rPr lang="en-US" dirty="0" smtClean="0"/>
              <a:t> 2018 - morning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dirty="0"/>
              <a:t>The </a:t>
            </a:r>
            <a:r>
              <a:rPr lang="en-US" i="1" dirty="0"/>
              <a:t>M.V. </a:t>
            </a:r>
            <a:r>
              <a:rPr lang="en-US" i="1" dirty="0" err="1"/>
              <a:t>Wancheek</a:t>
            </a:r>
            <a:r>
              <a:rPr lang="en-US" dirty="0"/>
              <a:t> arrives at Port of Kaohsiung.</a:t>
            </a:r>
          </a:p>
          <a:p>
            <a:pPr fontAlgn="base"/>
            <a:r>
              <a:rPr lang="en-US" dirty="0"/>
              <a:t>Ship repaired at the yard or Donny Chang Marine Services Ltd, which has its registered business at </a:t>
            </a:r>
            <a:r>
              <a:rPr lang="en-US" dirty="0" err="1"/>
              <a:t>Kusan</a:t>
            </a:r>
            <a:r>
              <a:rPr lang="en-US" dirty="0"/>
              <a:t> District, Taiwan.</a:t>
            </a:r>
          </a:p>
          <a:p>
            <a:pPr fontAlgn="base"/>
            <a:endParaRPr lang="en-US" dirty="0"/>
          </a:p>
          <a:p>
            <a:endParaRPr lang="en-US" i="1" dirty="0"/>
          </a:p>
        </p:txBody>
      </p:sp>
    </p:spTree>
    <p:extLst>
      <p:ext uri="{BB962C8B-B14F-4D97-AF65-F5344CB8AC3E}">
        <p14:creationId xmlns:p14="http://schemas.microsoft.com/office/powerpoint/2010/main" val="2054447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t>
            </a:r>
            <a:r>
              <a:rPr lang="en-US" dirty="0" err="1" smtClean="0"/>
              <a:t>july</a:t>
            </a:r>
            <a:r>
              <a:rPr lang="en-US" dirty="0" smtClean="0"/>
              <a:t> 2018 - 0900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dirty="0"/>
              <a:t>Arrival outside administrative district of Port of Shanghai.</a:t>
            </a:r>
          </a:p>
          <a:p>
            <a:pPr fontAlgn="base"/>
            <a:r>
              <a:rPr lang="en-US" dirty="0"/>
              <a:t>Unable to enter port due to congestion at berths.</a:t>
            </a:r>
          </a:p>
          <a:p>
            <a:pPr fontAlgn="base"/>
            <a:r>
              <a:rPr lang="en-US" dirty="0"/>
              <a:t>Ship anchors 10 nm outside the port limits and waits for its turn to berth.</a:t>
            </a:r>
          </a:p>
          <a:p>
            <a:pPr fontAlgn="base"/>
            <a:endParaRPr lang="en-US" dirty="0"/>
          </a:p>
          <a:p>
            <a:endParaRPr lang="en-US" i="1" dirty="0"/>
          </a:p>
        </p:txBody>
      </p:sp>
    </p:spTree>
    <p:extLst>
      <p:ext uri="{BB962C8B-B14F-4D97-AF65-F5344CB8AC3E}">
        <p14:creationId xmlns:p14="http://schemas.microsoft.com/office/powerpoint/2010/main" val="993323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t>
            </a:r>
            <a:r>
              <a:rPr lang="en-US" dirty="0" err="1" smtClean="0"/>
              <a:t>july</a:t>
            </a:r>
            <a:r>
              <a:rPr lang="en-US" dirty="0" smtClean="0"/>
              <a:t> 2018 - 1300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dirty="0"/>
              <a:t>The ship starts listing a little. Ballasting does not improve the situation.</a:t>
            </a:r>
          </a:p>
          <a:p>
            <a:pPr fontAlgn="base"/>
            <a:r>
              <a:rPr lang="en-US" dirty="0"/>
              <a:t>Captain Gong orders for some containers (50 One TEU containers) to be jettisoned.</a:t>
            </a:r>
          </a:p>
          <a:p>
            <a:pPr fontAlgn="base"/>
            <a:r>
              <a:rPr lang="en-US" dirty="0"/>
              <a:t>No lighters available from the port.</a:t>
            </a:r>
          </a:p>
          <a:p>
            <a:pPr fontAlgn="base"/>
            <a:r>
              <a:rPr lang="en-US" dirty="0"/>
              <a:t>The listing of the ship does not get any worse.</a:t>
            </a:r>
          </a:p>
          <a:p>
            <a:pPr fontAlgn="base"/>
            <a:endParaRPr lang="en-US" dirty="0"/>
          </a:p>
          <a:p>
            <a:endParaRPr lang="en-US" i="1" dirty="0"/>
          </a:p>
        </p:txBody>
      </p:sp>
    </p:spTree>
    <p:extLst>
      <p:ext uri="{BB962C8B-B14F-4D97-AF65-F5344CB8AC3E}">
        <p14:creationId xmlns:p14="http://schemas.microsoft.com/office/powerpoint/2010/main" val="1464771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t>
            </a:r>
            <a:r>
              <a:rPr lang="en-US" dirty="0" err="1" smtClean="0"/>
              <a:t>july</a:t>
            </a:r>
            <a:r>
              <a:rPr lang="en-US" dirty="0" smtClean="0"/>
              <a:t> 2018 - 1530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dirty="0" err="1"/>
              <a:t>Mr</a:t>
            </a:r>
            <a:r>
              <a:rPr lang="en-US" dirty="0"/>
              <a:t> </a:t>
            </a:r>
            <a:r>
              <a:rPr lang="en-US" dirty="0" err="1"/>
              <a:t>Fei</a:t>
            </a:r>
            <a:r>
              <a:rPr lang="en-US" dirty="0"/>
              <a:t> Xing Yuan (FXY), a pilot with the Shanghai Maritime Pilots Association arrives.</a:t>
            </a:r>
          </a:p>
          <a:p>
            <a:pPr fontAlgn="base"/>
            <a:r>
              <a:rPr lang="en-US" dirty="0"/>
              <a:t>FXY is the pilot that has been hired by the ship to help navigate the ship in.</a:t>
            </a:r>
          </a:p>
          <a:p>
            <a:pPr fontAlgn="base"/>
            <a:r>
              <a:rPr lang="en-US" dirty="0"/>
              <a:t>FXY tells Captain Gong that he will stand by to monitor the situation.</a:t>
            </a:r>
          </a:p>
          <a:p>
            <a:pPr fontAlgn="base"/>
            <a:endParaRPr lang="en-US" dirty="0"/>
          </a:p>
          <a:p>
            <a:endParaRPr lang="en-US" i="1" dirty="0"/>
          </a:p>
        </p:txBody>
      </p:sp>
    </p:spTree>
    <p:extLst>
      <p:ext uri="{BB962C8B-B14F-4D97-AF65-F5344CB8AC3E}">
        <p14:creationId xmlns:p14="http://schemas.microsoft.com/office/powerpoint/2010/main" val="1180343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t>
            </a:r>
            <a:r>
              <a:rPr lang="en-US" dirty="0" err="1" smtClean="0"/>
              <a:t>july</a:t>
            </a:r>
            <a:r>
              <a:rPr lang="en-US" dirty="0" smtClean="0"/>
              <a:t> 2018 - 1630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dirty="0"/>
              <a:t>Ship starts to list again.</a:t>
            </a:r>
          </a:p>
          <a:p>
            <a:pPr fontAlgn="base"/>
            <a:r>
              <a:rPr lang="en-US" dirty="0"/>
              <a:t>Captain Gong is unable to determine the reason why this is so.</a:t>
            </a:r>
          </a:p>
          <a:p>
            <a:pPr fontAlgn="base"/>
            <a:r>
              <a:rPr lang="en-US" dirty="0"/>
              <a:t>Rate of listing accelerates.</a:t>
            </a:r>
          </a:p>
          <a:p>
            <a:pPr fontAlgn="base"/>
            <a:r>
              <a:rPr lang="en-US" dirty="0"/>
              <a:t>More containers are jettisoned (50 One TEU containers).</a:t>
            </a:r>
          </a:p>
          <a:p>
            <a:pPr fontAlgn="base"/>
            <a:r>
              <a:rPr lang="en-US" dirty="0"/>
              <a:t>Captain Gong radios for help (from </a:t>
            </a:r>
            <a:r>
              <a:rPr lang="en-US" dirty="0" err="1"/>
              <a:t>salvors</a:t>
            </a:r>
            <a:r>
              <a:rPr lang="en-US" dirty="0"/>
              <a:t>).</a:t>
            </a:r>
          </a:p>
          <a:p>
            <a:pPr fontAlgn="base"/>
            <a:endParaRPr lang="en-US" dirty="0"/>
          </a:p>
          <a:p>
            <a:endParaRPr lang="en-US" i="1" dirty="0"/>
          </a:p>
        </p:txBody>
      </p:sp>
    </p:spTree>
    <p:extLst>
      <p:ext uri="{BB962C8B-B14F-4D97-AF65-F5344CB8AC3E}">
        <p14:creationId xmlns:p14="http://schemas.microsoft.com/office/powerpoint/2010/main" val="934733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t>
            </a:r>
            <a:r>
              <a:rPr lang="en-US" dirty="0" err="1" smtClean="0"/>
              <a:t>july</a:t>
            </a:r>
            <a:r>
              <a:rPr lang="en-US" dirty="0" smtClean="0"/>
              <a:t> 2018 - 1730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dirty="0"/>
              <a:t>None of the containers have sunk.</a:t>
            </a:r>
          </a:p>
          <a:p>
            <a:pPr fontAlgn="base"/>
            <a:r>
              <a:rPr lang="en-US" dirty="0"/>
              <a:t>There are now almost 100 containers floating around the </a:t>
            </a:r>
            <a:r>
              <a:rPr lang="en-US" i="1" dirty="0"/>
              <a:t>M.V. </a:t>
            </a:r>
            <a:r>
              <a:rPr lang="en-US" i="1" dirty="0" err="1"/>
              <a:t>Wancheek</a:t>
            </a:r>
            <a:r>
              <a:rPr lang="en-US" dirty="0"/>
              <a:t>.</a:t>
            </a:r>
          </a:p>
          <a:p>
            <a:pPr fontAlgn="base"/>
            <a:r>
              <a:rPr lang="en-US" dirty="0"/>
              <a:t>Expected to remain floating for the next 1.5 months at least.</a:t>
            </a:r>
          </a:p>
          <a:p>
            <a:pPr fontAlgn="base"/>
            <a:r>
              <a:rPr lang="en-US" dirty="0"/>
              <a:t>The listing has stopped.</a:t>
            </a:r>
          </a:p>
          <a:p>
            <a:pPr fontAlgn="base"/>
            <a:endParaRPr lang="en-US" dirty="0"/>
          </a:p>
          <a:p>
            <a:endParaRPr lang="en-US" i="1" dirty="0"/>
          </a:p>
        </p:txBody>
      </p:sp>
    </p:spTree>
    <p:extLst>
      <p:ext uri="{BB962C8B-B14F-4D97-AF65-F5344CB8AC3E}">
        <p14:creationId xmlns:p14="http://schemas.microsoft.com/office/powerpoint/2010/main" val="1222828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888480" y="1609344"/>
            <a:ext cx="4815840" cy="5248656"/>
          </a:xfrm>
        </p:spPr>
        <p:txBody>
          <a:bodyPr>
            <a:normAutofit/>
          </a:bodyPr>
          <a:lstStyle/>
          <a:p>
            <a:pPr marL="0" indent="0">
              <a:buNone/>
            </a:pPr>
            <a:r>
              <a:rPr lang="en-US" dirty="0" smtClean="0"/>
              <a:t>CARGO</a:t>
            </a:r>
            <a:endParaRPr lang="en-US" dirty="0"/>
          </a:p>
          <a:p>
            <a:r>
              <a:rPr lang="en-US" sz="2000" dirty="0" smtClean="0"/>
              <a:t>The </a:t>
            </a:r>
            <a:r>
              <a:rPr lang="en-US" sz="2000" dirty="0"/>
              <a:t>courts adopt a broad and liberal interpretation of the word “cargo”, e.g. will be cover goods transported by a vessel through towage, although technically not inside the ship, see </a:t>
            </a:r>
            <a:r>
              <a:rPr lang="en-US" sz="2000" i="1" dirty="0"/>
              <a:t>The Gas Float Whitton (No.2)</a:t>
            </a:r>
            <a:r>
              <a:rPr lang="en-US" sz="2000" dirty="0"/>
              <a:t> [1897] A.C.337 per Lord </a:t>
            </a:r>
            <a:r>
              <a:rPr lang="en-US" sz="2000" dirty="0" err="1"/>
              <a:t>Herschell</a:t>
            </a:r>
            <a:r>
              <a:rPr lang="en-US" sz="2000" dirty="0"/>
              <a:t> at p.345</a:t>
            </a:r>
          </a:p>
          <a:p>
            <a:pPr marL="112713" indent="-3175">
              <a:buNone/>
            </a:pPr>
            <a:endParaRPr lang="en-US" altLang="en-US" sz="2000" dirty="0"/>
          </a:p>
          <a:p>
            <a:endParaRPr lang="en-US" dirty="0" smtClean="0"/>
          </a:p>
        </p:txBody>
      </p:sp>
    </p:spTree>
    <p:extLst>
      <p:ext uri="{BB962C8B-B14F-4D97-AF65-F5344CB8AC3E}">
        <p14:creationId xmlns:p14="http://schemas.microsoft.com/office/powerpoint/2010/main" val="444316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t>
            </a:r>
            <a:r>
              <a:rPr lang="en-US" dirty="0" err="1" smtClean="0"/>
              <a:t>july</a:t>
            </a:r>
            <a:r>
              <a:rPr lang="en-US" dirty="0" smtClean="0"/>
              <a:t> 2018 - 1800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dirty="0" err="1"/>
              <a:t>Salvors</a:t>
            </a:r>
            <a:r>
              <a:rPr lang="en-US" dirty="0"/>
              <a:t> arrive, i.e. Port of Shanghai Salvage Co (PSSC).</a:t>
            </a:r>
          </a:p>
          <a:p>
            <a:pPr fontAlgn="base"/>
            <a:r>
              <a:rPr lang="en-US" dirty="0"/>
              <a:t>Contract signed for LOF 2011, incorporating additional clauses which are </a:t>
            </a:r>
            <a:r>
              <a:rPr lang="en-US" i="1" dirty="0"/>
              <a:t>in </a:t>
            </a:r>
            <a:r>
              <a:rPr lang="en-US" i="1" dirty="0" err="1"/>
              <a:t>pari</a:t>
            </a:r>
            <a:r>
              <a:rPr lang="en-US" i="1" dirty="0"/>
              <a:t> </a:t>
            </a:r>
            <a:r>
              <a:rPr lang="en-US" i="1" dirty="0" err="1"/>
              <a:t>materia</a:t>
            </a:r>
            <a:r>
              <a:rPr lang="en-US" i="1" dirty="0"/>
              <a:t> </a:t>
            </a:r>
            <a:r>
              <a:rPr lang="en-US" dirty="0"/>
              <a:t>with SCOPIC 2014 (including 2017 rates).</a:t>
            </a:r>
          </a:p>
          <a:p>
            <a:pPr fontAlgn="base"/>
            <a:r>
              <a:rPr lang="en-US" dirty="0"/>
              <a:t>Salvage process commences.</a:t>
            </a:r>
          </a:p>
          <a:p>
            <a:pPr fontAlgn="base"/>
            <a:endParaRPr lang="en-US" dirty="0"/>
          </a:p>
          <a:p>
            <a:endParaRPr lang="en-US" i="1" dirty="0"/>
          </a:p>
        </p:txBody>
      </p:sp>
    </p:spTree>
    <p:extLst>
      <p:ext uri="{BB962C8B-B14F-4D97-AF65-F5344CB8AC3E}">
        <p14:creationId xmlns:p14="http://schemas.microsoft.com/office/powerpoint/2010/main" val="760828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r>
              <a:rPr lang="en-US" dirty="0" smtClean="0"/>
              <a:t> </a:t>
            </a:r>
            <a:r>
              <a:rPr lang="en-US" dirty="0" err="1" smtClean="0"/>
              <a:t>july</a:t>
            </a:r>
            <a:r>
              <a:rPr lang="en-US" dirty="0" smtClean="0"/>
              <a:t> 2018 - 1200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dirty="0" err="1"/>
              <a:t>Salvors</a:t>
            </a:r>
            <a:r>
              <a:rPr lang="en-US" dirty="0"/>
              <a:t> claim 10 percent of the value of the </a:t>
            </a:r>
            <a:r>
              <a:rPr lang="en-US" i="1" dirty="0"/>
              <a:t>M.V. </a:t>
            </a:r>
            <a:r>
              <a:rPr lang="en-US" i="1" dirty="0" err="1"/>
              <a:t>Wancheek</a:t>
            </a:r>
            <a:r>
              <a:rPr lang="en-US" i="1" dirty="0"/>
              <a:t> </a:t>
            </a:r>
            <a:r>
              <a:rPr lang="en-US" dirty="0"/>
              <a:t>(market value at USD35 million).</a:t>
            </a:r>
          </a:p>
          <a:p>
            <a:pPr fontAlgn="base"/>
            <a:r>
              <a:rPr lang="en-US" dirty="0" err="1"/>
              <a:t>Salvors</a:t>
            </a:r>
            <a:r>
              <a:rPr lang="en-US" dirty="0"/>
              <a:t> have also claimed a sum (as yet undetermined) for saving the environment (i.e. floating containers are a hazard).</a:t>
            </a:r>
          </a:p>
          <a:p>
            <a:pPr fontAlgn="base"/>
            <a:endParaRPr lang="en-US" dirty="0"/>
          </a:p>
          <a:p>
            <a:pPr fontAlgn="base"/>
            <a:endParaRPr lang="en-US" dirty="0"/>
          </a:p>
          <a:p>
            <a:endParaRPr lang="en-US" i="1" dirty="0"/>
          </a:p>
        </p:txBody>
      </p:sp>
    </p:spTree>
    <p:extLst>
      <p:ext uri="{BB962C8B-B14F-4D97-AF65-F5344CB8AC3E}">
        <p14:creationId xmlns:p14="http://schemas.microsoft.com/office/powerpoint/2010/main" val="1954989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r>
              <a:rPr lang="en-US" dirty="0" smtClean="0"/>
              <a:t> </a:t>
            </a:r>
            <a:r>
              <a:rPr lang="en-US" dirty="0" err="1" smtClean="0"/>
              <a:t>july</a:t>
            </a:r>
            <a:r>
              <a:rPr lang="en-US" dirty="0" smtClean="0"/>
              <a:t> 2018 - 1200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04" y="692948"/>
            <a:ext cx="1063792" cy="1288252"/>
          </a:xfrm>
          <a:prstGeom prst="rect">
            <a:avLst/>
          </a:prstGeom>
        </p:spPr>
      </p:pic>
      <p:sp>
        <p:nvSpPr>
          <p:cNvPr id="5" name="Content Placeholder 4"/>
          <p:cNvSpPr>
            <a:spLocks noGrp="1"/>
          </p:cNvSpPr>
          <p:nvPr>
            <p:ph idx="1"/>
          </p:nvPr>
        </p:nvSpPr>
        <p:spPr>
          <a:xfrm>
            <a:off x="6964680" y="1761744"/>
            <a:ext cx="4815840" cy="5248656"/>
          </a:xfrm>
        </p:spPr>
        <p:txBody>
          <a:bodyPr>
            <a:normAutofit/>
          </a:bodyPr>
          <a:lstStyle/>
          <a:p>
            <a:pPr fontAlgn="base"/>
            <a:r>
              <a:rPr lang="en-US" dirty="0" err="1"/>
              <a:t>Mr</a:t>
            </a:r>
            <a:r>
              <a:rPr lang="en-US" dirty="0"/>
              <a:t> FXY and the crew (and master) of the </a:t>
            </a:r>
            <a:r>
              <a:rPr lang="en-US" i="1" dirty="0"/>
              <a:t>M.V. </a:t>
            </a:r>
            <a:r>
              <a:rPr lang="en-US" i="1" dirty="0" err="1"/>
              <a:t>Wancheek</a:t>
            </a:r>
            <a:r>
              <a:rPr lang="en-US" dirty="0"/>
              <a:t>, have also claimed as sum for salvage.</a:t>
            </a:r>
          </a:p>
          <a:p>
            <a:pPr fontAlgn="base"/>
            <a:endParaRPr lang="en-US" dirty="0"/>
          </a:p>
          <a:p>
            <a:pPr fontAlgn="base"/>
            <a:endParaRPr lang="en-US" dirty="0"/>
          </a:p>
          <a:p>
            <a:endParaRPr lang="en-US" i="1" dirty="0"/>
          </a:p>
        </p:txBody>
      </p:sp>
    </p:spTree>
    <p:extLst>
      <p:ext uri="{BB962C8B-B14F-4D97-AF65-F5344CB8AC3E}">
        <p14:creationId xmlns:p14="http://schemas.microsoft.com/office/powerpoint/2010/main" val="1185803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-end-</a:t>
            </a:r>
            <a:endParaRPr lang="en-US" dirty="0"/>
          </a:p>
        </p:txBody>
      </p:sp>
      <p:sp>
        <p:nvSpPr>
          <p:cNvPr id="3" name="Subtitle 2"/>
          <p:cNvSpPr>
            <a:spLocks noGrp="1"/>
          </p:cNvSpPr>
          <p:nvPr>
            <p:ph type="subTitle" idx="1"/>
          </p:nvPr>
        </p:nvSpPr>
        <p:spPr/>
        <p:txBody>
          <a:bodyPr/>
          <a:lstStyle/>
          <a:p>
            <a:r>
              <a:rPr lang="en-US" dirty="0" smtClean="0"/>
              <a:t>Presented By</a:t>
            </a:r>
          </a:p>
          <a:p>
            <a:r>
              <a:rPr lang="en-US" smtClean="0"/>
              <a:t>DR IRWIN OOI</a:t>
            </a: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950" y="422015"/>
            <a:ext cx="1063792" cy="1288252"/>
          </a:xfrm>
          <a:prstGeom prst="rect">
            <a:avLst/>
          </a:prstGeom>
        </p:spPr>
      </p:pic>
    </p:spTree>
    <p:extLst>
      <p:ext uri="{BB962C8B-B14F-4D97-AF65-F5344CB8AC3E}">
        <p14:creationId xmlns:p14="http://schemas.microsoft.com/office/powerpoint/2010/main" val="359443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arcel">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1237</TotalTime>
  <Words>4521</Words>
  <Application>Microsoft Macintosh PowerPoint</Application>
  <PresentationFormat>Widescreen</PresentationFormat>
  <Paragraphs>436</Paragraphs>
  <Slides>93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Calibri</vt:lpstr>
      <vt:lpstr>Gill Sans MT</vt:lpstr>
      <vt:lpstr>Mangal</vt:lpstr>
      <vt:lpstr>Arial</vt:lpstr>
      <vt:lpstr>Parcel</vt:lpstr>
      <vt:lpstr>Module 4 SALVAGE &amp; GENERAL AVERAGE</vt:lpstr>
      <vt:lpstr>SALVAGE</vt:lpstr>
      <vt:lpstr>Salvage</vt:lpstr>
      <vt:lpstr>Salvage</vt:lpstr>
      <vt:lpstr>Salvage</vt:lpstr>
      <vt:lpstr>Salvage</vt:lpstr>
      <vt:lpstr>Salvage</vt:lpstr>
      <vt:lpstr>Salvage</vt:lpstr>
      <vt:lpstr>Salvage</vt:lpstr>
      <vt:lpstr>Salvage</vt:lpstr>
      <vt:lpstr>Salvage</vt:lpstr>
      <vt:lpstr>Salvage</vt:lpstr>
      <vt:lpstr>Salvage</vt:lpstr>
      <vt:lpstr>Salvage</vt:lpstr>
      <vt:lpstr>CONDITIONS FOR CLAIMING A SALVAGE AWARD</vt:lpstr>
      <vt:lpstr>SALVAGE AWARD - CONDITIONS</vt:lpstr>
      <vt:lpstr>SALVAGE AWARD - CONDITIONS</vt:lpstr>
      <vt:lpstr>SALVAGE AWARD - CONDITIONS</vt:lpstr>
      <vt:lpstr>SALVAGE AWARD - CONDITIONS</vt:lpstr>
      <vt:lpstr>SALVAGE AWARD - CONDITIONS</vt:lpstr>
      <vt:lpstr>SALVAGE AWARD - CONDITIONS</vt:lpstr>
      <vt:lpstr>SALVAGE AWARD - CONDITIONS</vt:lpstr>
      <vt:lpstr>SALVAGE AWARD - CONDITIONS</vt:lpstr>
      <vt:lpstr>SALVAGE AWARD - CONDITIONS</vt:lpstr>
      <vt:lpstr>SALVAGE AWARD - CONDITIONS</vt:lpstr>
      <vt:lpstr>SALVAGE AWARD - CONDITIONS</vt:lpstr>
      <vt:lpstr>SALVAGE AWARD - CONDITIONS</vt:lpstr>
      <vt:lpstr>SALVAGE AWARD - CONDITIONS</vt:lpstr>
      <vt:lpstr>SALVED VALUES</vt:lpstr>
      <vt:lpstr>SALVED VALUES</vt:lpstr>
      <vt:lpstr>Salvage AWARD</vt:lpstr>
      <vt:lpstr>Salvage AWARD</vt:lpstr>
      <vt:lpstr>Salvage AWARD</vt:lpstr>
      <vt:lpstr>APPORTIONMENT OF THE SALVAGE AWARD</vt:lpstr>
      <vt:lpstr>APPORTIONMENT OF THE SALVAGE AWARD</vt:lpstr>
      <vt:lpstr>APPORTIONMENT OF THE SALVAGE AWARD</vt:lpstr>
      <vt:lpstr>NEGLIGENCE AND THE SALVOR</vt:lpstr>
      <vt:lpstr>NEGLIGENCE AND THE SALVOR</vt:lpstr>
      <vt:lpstr>NEGLIGENCE AND THE SALVOR</vt:lpstr>
      <vt:lpstr>SALVAGE STANDARD FORM AGREEMENTS</vt:lpstr>
      <vt:lpstr>SALVAGE STANDARD FORM AGREEMENTS</vt:lpstr>
      <vt:lpstr>SALVAGE STANDARD FORM AGREEMENTS</vt:lpstr>
      <vt:lpstr>SALVAGE STANDARD FORM AGREEMENTS</vt:lpstr>
      <vt:lpstr>LOF 2011</vt:lpstr>
      <vt:lpstr>LOF 2011</vt:lpstr>
      <vt:lpstr>LOF 2011</vt:lpstr>
      <vt:lpstr>ORIGINAL SCOPIC CLAUSE</vt:lpstr>
      <vt:lpstr>ORIGINAL SCOPIC CLAUSE</vt:lpstr>
      <vt:lpstr>SCOPIC 2014</vt:lpstr>
      <vt:lpstr>SCOPIC 2014</vt:lpstr>
      <vt:lpstr>SCOPIC 2014</vt:lpstr>
      <vt:lpstr>SCOPIC 2014</vt:lpstr>
      <vt:lpstr>GENERAL AVERAGE</vt:lpstr>
      <vt:lpstr>GENERAL AVERAGE</vt:lpstr>
      <vt:lpstr>GENERAL AVERAGE</vt:lpstr>
      <vt:lpstr>GENERAL AVERAGE</vt:lpstr>
      <vt:lpstr>GENERAL AVERAGE</vt:lpstr>
      <vt:lpstr>GENERAL AVERAGE</vt:lpstr>
      <vt:lpstr>GENERAL AVERAGE</vt:lpstr>
      <vt:lpstr>GENERAL AVERAGE</vt:lpstr>
      <vt:lpstr>GENERAL AVERAGE</vt:lpstr>
      <vt:lpstr>GENERAL AVERAGE</vt:lpstr>
      <vt:lpstr>GENERAL AVERAGE</vt:lpstr>
      <vt:lpstr>GENERAL AVERAGE</vt:lpstr>
      <vt:lpstr>GENERAL AVERAGE</vt:lpstr>
      <vt:lpstr>GENERAL AVERAGE</vt:lpstr>
      <vt:lpstr>GENERAL AVERAGE</vt:lpstr>
      <vt:lpstr>GENERAL AVERAGE</vt:lpstr>
      <vt:lpstr>GENERAL AVERAGE - DOCUMENTATION</vt:lpstr>
      <vt:lpstr>GENERAL AVERAGE - DOCUMENTATION</vt:lpstr>
      <vt:lpstr>GENERAL AVERAGE - SECURITY</vt:lpstr>
      <vt:lpstr>GENERAL AVERAGE - SECURITY</vt:lpstr>
      <vt:lpstr>GA BOND SAMPLE</vt:lpstr>
      <vt:lpstr>GA BOND SAMPLE</vt:lpstr>
      <vt:lpstr>GENERAL AVERAGE - SECURITY</vt:lpstr>
      <vt:lpstr>GENERAL AVERAGE – GA IN THE ADMIRALTY COURT</vt:lpstr>
      <vt:lpstr>Problem question on general average and salvage</vt:lpstr>
      <vt:lpstr>The adventures of the m.v. wancheek  5,000 teu container vessel</vt:lpstr>
      <vt:lpstr>1 July 2018</vt:lpstr>
      <vt:lpstr>3 july 2018 - morning</vt:lpstr>
      <vt:lpstr>3 july 2018 - evening</vt:lpstr>
      <vt:lpstr>4 july 2018 - morning</vt:lpstr>
      <vt:lpstr>4 july 2018 - evening</vt:lpstr>
      <vt:lpstr>5 july 2018 - morning</vt:lpstr>
      <vt:lpstr>9 july 2018 - 0900</vt:lpstr>
      <vt:lpstr>9 july 2018 - 1300</vt:lpstr>
      <vt:lpstr>9 july 2018 - 1530</vt:lpstr>
      <vt:lpstr>9 july 2018 - 1630</vt:lpstr>
      <vt:lpstr>9 july 2018 - 1730</vt:lpstr>
      <vt:lpstr>9 july 2018 - 1800</vt:lpstr>
      <vt:lpstr>11 july 2018 - 1200</vt:lpstr>
      <vt:lpstr>11 july 2018 - 1200</vt:lpstr>
      <vt:lpstr>-end-</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marine insurance</dc:title>
  <dc:creator>Microsoft Office User</dc:creator>
  <cp:lastModifiedBy>Microsoft Office User</cp:lastModifiedBy>
  <cp:revision>48</cp:revision>
  <dcterms:created xsi:type="dcterms:W3CDTF">2018-07-09T09:50:08Z</dcterms:created>
  <dcterms:modified xsi:type="dcterms:W3CDTF">2018-07-23T08:40:47Z</dcterms:modified>
</cp:coreProperties>
</file>